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8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24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355" r:id="rId3"/>
    <p:sldId id="358" r:id="rId4"/>
    <p:sldId id="360" r:id="rId5"/>
    <p:sldId id="359" r:id="rId6"/>
    <p:sldId id="361" r:id="rId7"/>
    <p:sldId id="362" r:id="rId8"/>
    <p:sldId id="363" r:id="rId9"/>
    <p:sldId id="368" r:id="rId10"/>
    <p:sldId id="364" r:id="rId11"/>
    <p:sldId id="365" r:id="rId12"/>
    <p:sldId id="366" r:id="rId13"/>
    <p:sldId id="367" r:id="rId14"/>
    <p:sldId id="370" r:id="rId15"/>
    <p:sldId id="371" r:id="rId16"/>
    <p:sldId id="373" r:id="rId17"/>
    <p:sldId id="374" r:id="rId18"/>
    <p:sldId id="375" r:id="rId19"/>
    <p:sldId id="376" r:id="rId20"/>
    <p:sldId id="380" r:id="rId21"/>
    <p:sldId id="377" r:id="rId22"/>
    <p:sldId id="378" r:id="rId23"/>
    <p:sldId id="383" r:id="rId24"/>
    <p:sldId id="379" r:id="rId25"/>
    <p:sldId id="38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g Zhengwei" initials="TZ" lastIdx="31" clrIdx="0">
    <p:extLst>
      <p:ext uri="{19B8F6BF-5375-455C-9EA6-DF929625EA0E}">
        <p15:presenceInfo xmlns:p15="http://schemas.microsoft.com/office/powerpoint/2012/main" userId="9e892dddea8a49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  <a:srgbClr val="FF0716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154E0-3C28-6345-A5F3-B4CA776CD478}" v="37" dt="2022-01-31T18:26:48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5"/>
    <p:restoredTop sz="94898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3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4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7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8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0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3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8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5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4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5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3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27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30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7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6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8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9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0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5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1T02:26:37.387" idx="1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9ECF3-04BD-984E-91DF-E13027B417F4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F83BB-3453-3445-ABC7-6C53C56A6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38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6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3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7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8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12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1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2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8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8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2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9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5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9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8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71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making same choice, therefore all drivers will swarm into the same parking lots (if the </a:t>
            </a:r>
            <a:r>
              <a:rPr lang="en-US" dirty="0" err="1"/>
              <a:t>choice_utility</a:t>
            </a:r>
            <a:r>
              <a:rPr lang="en-US" dirty="0"/>
              <a:t> only use price and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83BB-3453-3445-ABC7-6C53C56A65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EF2B24F-1619-BE4B-A7F6-731536B352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2523" y="905691"/>
            <a:ext cx="8334246" cy="2106570"/>
          </a:xfrm>
        </p:spPr>
        <p:txBody>
          <a:bodyPr bIns="0" anchor="b">
            <a:normAutofit/>
          </a:bodyPr>
          <a:lstStyle>
            <a:lvl1pPr marL="0" indent="0" algn="l">
              <a:buNone/>
              <a:defRPr sz="4000" b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 in title or sentence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</a:extLst>
          </p:cNvPr>
          <p:cNvSpPr/>
          <p:nvPr userDrawn="1"/>
        </p:nvSpPr>
        <p:spPr>
          <a:xfrm>
            <a:off x="0" y="-95002"/>
            <a:ext cx="12192000" cy="6953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04C5C4-FF81-1881-23BF-011FFE40A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4471" y="228599"/>
            <a:ext cx="455483" cy="7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EF2B24F-1619-BE4B-A7F6-731536B352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2523" y="905691"/>
            <a:ext cx="8334246" cy="2106570"/>
          </a:xfrm>
        </p:spPr>
        <p:txBody>
          <a:bodyPr bIns="0" anchor="b">
            <a:norm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Presentation Title in title or sentence case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B8662E-61A8-0447-B3BD-A6CA86FA07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457200"/>
            <a:ext cx="10668000" cy="1066800"/>
          </a:xfrm>
        </p:spPr>
        <p:txBody>
          <a:bodyPr bIns="0" anchor="b" anchorCtr="0">
            <a:normAutofit/>
          </a:bodyPr>
          <a:lstStyle>
            <a:lvl1pPr marL="0" indent="0">
              <a:buNone/>
              <a:defRPr sz="3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3200" b="1"/>
            </a:lvl2pPr>
            <a:lvl3pPr>
              <a:defRPr sz="3200" b="1"/>
            </a:lvl3pPr>
            <a:lvl4pPr>
              <a:defRPr sz="3200" b="1"/>
            </a:lvl4pPr>
            <a:lvl5pPr>
              <a:defRPr sz="3200" b="1"/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B8662E-61A8-0447-B3BD-A6CA86FA07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457200"/>
            <a:ext cx="10668000" cy="1066800"/>
          </a:xfrm>
        </p:spPr>
        <p:txBody>
          <a:bodyPr bIns="0" anchor="b" anchorCtr="0">
            <a:normAutofit/>
          </a:bodyPr>
          <a:lstStyle>
            <a:lvl1pPr marL="0" indent="0">
              <a:buNone/>
              <a:defRPr sz="3400" b="1"/>
            </a:lvl1pPr>
            <a:lvl2pPr>
              <a:defRPr sz="3200" b="1"/>
            </a:lvl2pPr>
            <a:lvl3pPr>
              <a:defRPr sz="3200" b="1"/>
            </a:lvl3pPr>
            <a:lvl4pPr>
              <a:defRPr sz="3200" b="1"/>
            </a:lvl4pPr>
            <a:lvl5pPr>
              <a:defRPr sz="3200" b="1"/>
            </a:lvl5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07A194C-A4B8-2148-8BE0-5451BAAC5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563031-4D5F-6F49-9B43-B75A2450AB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5900" y="2514600"/>
            <a:ext cx="8279202" cy="1367286"/>
          </a:xfrm>
        </p:spPr>
        <p:txBody>
          <a:bodyPr bIns="0" anchor="b" anchorCtr="0"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Insert Section Header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CEECEB0E-880C-6049-9B69-BA2FEE345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563031-4D5F-6F49-9B43-B75A2450AB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5900" y="2514600"/>
            <a:ext cx="8279202" cy="1367286"/>
          </a:xfrm>
        </p:spPr>
        <p:txBody>
          <a:bodyPr bIns="0" anchor="b" anchorCtr="0"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Insert Section Header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72" r:id="rId3"/>
    <p:sldLayoutId id="2147483662" r:id="rId4"/>
    <p:sldLayoutId id="2147483674" r:id="rId5"/>
    <p:sldLayoutId id="2147483663" r:id="rId6"/>
    <p:sldLayoutId id="2147483673" r:id="rId7"/>
    <p:sldLayoutId id="2147483666" r:id="rId8"/>
    <p:sldLayoutId id="2147483667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svg"/><Relationship Id="rId12" Type="http://schemas.openxmlformats.org/officeDocument/2006/relationships/comments" Target="../comments/commen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comments" Target="../comments/comment13.xml"/><Relationship Id="rId4" Type="http://schemas.openxmlformats.org/officeDocument/2006/relationships/image" Target="../media/image26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1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Relationship Id="rId9" Type="http://schemas.openxmlformats.org/officeDocument/2006/relationships/comments" Target="../comments/commen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0B494-CAB4-294E-B4BE-391E22C48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522" y="905691"/>
            <a:ext cx="10120277" cy="2106570"/>
          </a:xfrm>
        </p:spPr>
        <p:txBody>
          <a:bodyPr/>
          <a:lstStyle/>
          <a:p>
            <a:r>
              <a:rPr lang="en-US" dirty="0"/>
              <a:t>EV charger scheduling scheme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8F467-84C9-7D44-9D6A-42DD1A40C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Instructor: Michael Ferris</a:t>
            </a:r>
          </a:p>
          <a:p>
            <a:r>
              <a:rPr lang="en-US" dirty="0"/>
              <a:t>Student: </a:t>
            </a:r>
            <a:r>
              <a:rPr lang="en-US" dirty="0" err="1"/>
              <a:t>Zhengwei</a:t>
            </a:r>
            <a:r>
              <a:rPr lang="en-US" dirty="0"/>
              <a:t> Tong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D679F6-7B7E-0BAA-B77B-18DA4C690A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Simulation Flow</a:t>
            </a:r>
            <a:endParaRPr lang="en-CN" dirty="0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349C0E2A-760D-1471-56B7-656955430941}"/>
              </a:ext>
            </a:extLst>
          </p:cNvPr>
          <p:cNvSpPr/>
          <p:nvPr/>
        </p:nvSpPr>
        <p:spPr>
          <a:xfrm>
            <a:off x="1080575" y="2623457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09FD8AAD-8EE3-55BF-6501-B256C65BF257}"/>
              </a:ext>
            </a:extLst>
          </p:cNvPr>
          <p:cNvSpPr/>
          <p:nvPr/>
        </p:nvSpPr>
        <p:spPr>
          <a:xfrm>
            <a:off x="4900612" y="2623456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2923D4DE-17E6-5BC2-FCF0-948B6DE62145}"/>
              </a:ext>
            </a:extLst>
          </p:cNvPr>
          <p:cNvSpPr/>
          <p:nvPr/>
        </p:nvSpPr>
        <p:spPr>
          <a:xfrm>
            <a:off x="8720649" y="2623455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Simulation</a:t>
            </a:r>
          </a:p>
        </p:txBody>
      </p:sp>
    </p:spTree>
    <p:extLst>
      <p:ext uri="{BB962C8B-B14F-4D97-AF65-F5344CB8AC3E}">
        <p14:creationId xmlns:p14="http://schemas.microsoft.com/office/powerpoint/2010/main" val="418790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Parking Simulation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143577-1271-8EFE-3D3D-21EF62FF2632}"/>
              </a:ext>
            </a:extLst>
          </p:cNvPr>
          <p:cNvSpPr/>
          <p:nvPr/>
        </p:nvSpPr>
        <p:spPr>
          <a:xfrm>
            <a:off x="5282236" y="2260546"/>
            <a:ext cx="5881064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Inflow Simulation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A5B93-8C6C-A472-C8FF-5E524F5A6CE3}"/>
              </a:ext>
            </a:extLst>
          </p:cNvPr>
          <p:cNvSpPr/>
          <p:nvPr/>
        </p:nvSpPr>
        <p:spPr>
          <a:xfrm>
            <a:off x="5282236" y="4172898"/>
            <a:ext cx="5881064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Lots Simulation</a:t>
            </a:r>
          </a:p>
        </p:txBody>
      </p:sp>
    </p:spTree>
    <p:extLst>
      <p:ext uri="{BB962C8B-B14F-4D97-AF65-F5344CB8AC3E}">
        <p14:creationId xmlns:p14="http://schemas.microsoft.com/office/powerpoint/2010/main" val="334898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Parking Simulation – Inflow Simulation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Inflow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A24C47-4DBD-3D22-F4D8-61A57E408313}"/>
              </a:ext>
            </a:extLst>
          </p:cNvPr>
          <p:cNvGrpSpPr/>
          <p:nvPr/>
        </p:nvGrpSpPr>
        <p:grpSpPr>
          <a:xfrm>
            <a:off x="4694099" y="2886944"/>
            <a:ext cx="7162506" cy="2421098"/>
            <a:chOff x="771403" y="2307190"/>
            <a:chExt cx="9926961" cy="33555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0558CE-5DBE-E40B-E208-B95DB89FF4A6}"/>
                </a:ext>
              </a:extLst>
            </p:cNvPr>
            <p:cNvSpPr/>
            <p:nvPr/>
          </p:nvSpPr>
          <p:spPr>
            <a:xfrm>
              <a:off x="2554941" y="2885145"/>
              <a:ext cx="369332" cy="369332"/>
            </a:xfrm>
            <a:prstGeom prst="rect">
              <a:avLst/>
            </a:prstGeom>
            <a:solidFill>
              <a:schemeClr val="accent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5BB67D-F6A0-7769-EB31-1B8C674AB824}"/>
                </a:ext>
              </a:extLst>
            </p:cNvPr>
            <p:cNvSpPr txBox="1"/>
            <p:nvPr/>
          </p:nvSpPr>
          <p:spPr>
            <a:xfrm>
              <a:off x="7786427" y="267560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en-CN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EABFB9-16FE-BCAD-930C-2DD14A4B6EAC}"/>
                </a:ext>
              </a:extLst>
            </p:cNvPr>
            <p:cNvSpPr txBox="1"/>
            <p:nvPr/>
          </p:nvSpPr>
          <p:spPr>
            <a:xfrm>
              <a:off x="7786427" y="310050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en-CN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78CD38-7A0E-5E0D-E951-3CD4A291DF20}"/>
                </a:ext>
              </a:extLst>
            </p:cNvPr>
            <p:cNvSpPr txBox="1"/>
            <p:nvPr/>
          </p:nvSpPr>
          <p:spPr>
            <a:xfrm>
              <a:off x="7786427" y="345540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en-CN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E51280-C193-0B11-900F-1CE844511041}"/>
                </a:ext>
              </a:extLst>
            </p:cNvPr>
            <p:cNvSpPr txBox="1"/>
            <p:nvPr/>
          </p:nvSpPr>
          <p:spPr>
            <a:xfrm>
              <a:off x="7786427" y="4362788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t7</a:t>
              </a:r>
              <a:endParaRPr lang="en-CN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798415-A230-07C7-08B0-DB85DFFFD48F}"/>
                </a:ext>
              </a:extLst>
            </p:cNvPr>
            <p:cNvSpPr txBox="1"/>
            <p:nvPr/>
          </p:nvSpPr>
          <p:spPr>
            <a:xfrm>
              <a:off x="8381202" y="2307190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CB16060-9A15-AC5A-F5FA-75CDAE474397}"/>
                </a:ext>
              </a:extLst>
            </p:cNvPr>
            <p:cNvSpPr txBox="1"/>
            <p:nvPr/>
          </p:nvSpPr>
          <p:spPr>
            <a:xfrm>
              <a:off x="8955604" y="2307190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E51BA6-6F30-5BFA-6F03-E9B787B6A996}"/>
                </a:ext>
              </a:extLst>
            </p:cNvPr>
            <p:cNvSpPr txBox="1"/>
            <p:nvPr/>
          </p:nvSpPr>
          <p:spPr>
            <a:xfrm>
              <a:off x="9561810" y="2307190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③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A8A3AC-B0EE-8A10-D9B7-5C9C0AC4431F}"/>
                </a:ext>
              </a:extLst>
            </p:cNvPr>
            <p:cNvSpPr txBox="1"/>
            <p:nvPr/>
          </p:nvSpPr>
          <p:spPr>
            <a:xfrm>
              <a:off x="10144163" y="2307190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④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CCA72E-CD02-DBFA-FA20-CA21C056ADAA}"/>
                </a:ext>
              </a:extLst>
            </p:cNvPr>
            <p:cNvSpPr txBox="1"/>
            <p:nvPr/>
          </p:nvSpPr>
          <p:spPr>
            <a:xfrm>
              <a:off x="8838465" y="5293406"/>
              <a:ext cx="79214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u="sng" dirty="0"/>
                <a:t>Inflow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03E93E-1CD5-3EF1-941C-A69BCC9D7D0F}"/>
                </a:ext>
              </a:extLst>
            </p:cNvPr>
            <p:cNvSpPr txBox="1"/>
            <p:nvPr/>
          </p:nvSpPr>
          <p:spPr>
            <a:xfrm>
              <a:off x="771613" y="289859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CN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05A579-D3FC-D709-9B04-44F5C77DB4D0}"/>
                </a:ext>
              </a:extLst>
            </p:cNvPr>
            <p:cNvSpPr txBox="1"/>
            <p:nvPr/>
          </p:nvSpPr>
          <p:spPr>
            <a:xfrm>
              <a:off x="771403" y="329762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CN" dirty="0"/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F2583C-B69B-E385-DBA4-E1F0D3C85B91}"/>
                </a:ext>
              </a:extLst>
            </p:cNvPr>
            <p:cNvSpPr txBox="1"/>
            <p:nvPr/>
          </p:nvSpPr>
          <p:spPr>
            <a:xfrm>
              <a:off x="771403" y="36940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CN" dirty="0"/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015421-314E-4A48-396E-D825DCD62C05}"/>
                </a:ext>
              </a:extLst>
            </p:cNvPr>
            <p:cNvSpPr txBox="1"/>
            <p:nvPr/>
          </p:nvSpPr>
          <p:spPr>
            <a:xfrm>
              <a:off x="771403" y="410736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CN" dirty="0"/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8D21E-EC52-1BD7-0A93-D0D9978D7A83}"/>
                </a:ext>
              </a:extLst>
            </p:cNvPr>
            <p:cNvSpPr txBox="1"/>
            <p:nvPr/>
          </p:nvSpPr>
          <p:spPr>
            <a:xfrm>
              <a:off x="771403" y="4535691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CN" dirty="0"/>
                <a:t>5</a:t>
              </a:r>
            </a:p>
          </p:txBody>
        </p: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141E437C-4819-DBD7-38A9-AE825FFD2B3B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885145"/>
              <a:ext cx="6893859" cy="1650546"/>
            </a:xfrm>
            <a:prstGeom prst="bentConnector3">
              <a:avLst>
                <a:gd name="adj1" fmla="val 57907"/>
              </a:avLst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8EC60B1-B2F5-790A-F64F-E95E1ADDE572}"/>
                </a:ext>
              </a:extLst>
            </p:cNvPr>
            <p:cNvSpPr/>
            <p:nvPr/>
          </p:nvSpPr>
          <p:spPr>
            <a:xfrm>
              <a:off x="3172663" y="3297628"/>
              <a:ext cx="369332" cy="369332"/>
            </a:xfrm>
            <a:prstGeom prst="rect">
              <a:avLst/>
            </a:prstGeom>
            <a:solidFill>
              <a:schemeClr val="accent4">
                <a:lumMod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814D05A7-662B-707D-FEEE-0390EC1F0CC2}"/>
                </a:ext>
              </a:extLst>
            </p:cNvPr>
            <p:cNvCxnSpPr>
              <a:cxnSpLocks/>
            </p:cNvCxnSpPr>
            <p:nvPr/>
          </p:nvCxnSpPr>
          <p:spPr>
            <a:xfrm>
              <a:off x="3341077" y="3254477"/>
              <a:ext cx="6803086" cy="16750"/>
            </a:xfrm>
            <a:prstGeom prst="bentConnector3">
              <a:avLst/>
            </a:prstGeom>
            <a:ln w="254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2DDC93-7F71-5358-29EF-227773A26539}"/>
                </a:ext>
              </a:extLst>
            </p:cNvPr>
            <p:cNvSpPr/>
            <p:nvPr/>
          </p:nvSpPr>
          <p:spPr>
            <a:xfrm>
              <a:off x="2551352" y="3710469"/>
              <a:ext cx="369332" cy="369332"/>
            </a:xfrm>
            <a:prstGeom prst="rect">
              <a:avLst/>
            </a:prstGeom>
            <a:solidFill>
              <a:schemeClr val="bg2">
                <a:lumMod val="2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A97DE66-8315-F55E-1BA5-CB79FF6D4E3B}"/>
                </a:ext>
              </a:extLst>
            </p:cNvPr>
            <p:cNvSpPr/>
            <p:nvPr/>
          </p:nvSpPr>
          <p:spPr>
            <a:xfrm>
              <a:off x="1966648" y="4113191"/>
              <a:ext cx="369332" cy="369332"/>
            </a:xfrm>
            <a:prstGeom prst="rect">
              <a:avLst/>
            </a:prstGeom>
            <a:solidFill>
              <a:schemeClr val="accent5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D4D48F9-22A1-97B9-545E-84E6B3431D15}"/>
                </a:ext>
              </a:extLst>
            </p:cNvPr>
            <p:cNvSpPr/>
            <p:nvPr/>
          </p:nvSpPr>
          <p:spPr>
            <a:xfrm>
              <a:off x="1387798" y="4547454"/>
              <a:ext cx="369332" cy="369332"/>
            </a:xfrm>
            <a:prstGeom prst="rect">
              <a:avLst/>
            </a:prstGeom>
            <a:solidFill>
              <a:srgbClr val="7030A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1BA6945-297A-3804-A512-8FDACF1A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1697" y="2743931"/>
              <a:ext cx="2496667" cy="235223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7B15DC-0E9E-7ECC-9878-B7DCAD4F2FA0}"/>
                </a:ext>
              </a:extLst>
            </p:cNvPr>
            <p:cNvSpPr/>
            <p:nvPr/>
          </p:nvSpPr>
          <p:spPr>
            <a:xfrm>
              <a:off x="9561810" y="4393364"/>
              <a:ext cx="369332" cy="369332"/>
            </a:xfrm>
            <a:prstGeom prst="rect">
              <a:avLst/>
            </a:prstGeom>
            <a:solidFill>
              <a:schemeClr val="accent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42AB11FF-807A-3ACB-7699-CAB08DC1608D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rot="5400000" flipH="1" flipV="1">
              <a:off x="5377402" y="431593"/>
              <a:ext cx="455511" cy="6907686"/>
            </a:xfrm>
            <a:prstGeom prst="bentConnector2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5F6D5A-726B-9675-C43A-CEF9136EA9AF}"/>
                </a:ext>
              </a:extLst>
            </p:cNvPr>
            <p:cNvSpPr/>
            <p:nvPr/>
          </p:nvSpPr>
          <p:spPr>
            <a:xfrm>
              <a:off x="8380568" y="3083258"/>
              <a:ext cx="369332" cy="369332"/>
            </a:xfrm>
            <a:prstGeom prst="rect">
              <a:avLst/>
            </a:prstGeom>
            <a:solidFill>
              <a:srgbClr val="7030A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EE79CA-DACF-A6FF-6A44-B00035425FDA}"/>
                </a:ext>
              </a:extLst>
            </p:cNvPr>
            <p:cNvSpPr/>
            <p:nvPr/>
          </p:nvSpPr>
          <p:spPr>
            <a:xfrm>
              <a:off x="8955604" y="3456059"/>
              <a:ext cx="369332" cy="369332"/>
            </a:xfrm>
            <a:prstGeom prst="rect">
              <a:avLst/>
            </a:prstGeom>
            <a:solidFill>
              <a:schemeClr val="accent5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8FA67E4-E505-D15A-59E8-F0A5F016DC61}"/>
                </a:ext>
              </a:extLst>
            </p:cNvPr>
            <p:cNvSpPr/>
            <p:nvPr/>
          </p:nvSpPr>
          <p:spPr>
            <a:xfrm>
              <a:off x="9561810" y="3057235"/>
              <a:ext cx="369332" cy="369332"/>
            </a:xfrm>
            <a:prstGeom prst="rect">
              <a:avLst/>
            </a:prstGeom>
            <a:solidFill>
              <a:schemeClr val="bg2">
                <a:lumMod val="2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C83B1A0-55C3-84F0-CD05-6A4C9B5040E5}"/>
                </a:ext>
              </a:extLst>
            </p:cNvPr>
            <p:cNvSpPr/>
            <p:nvPr/>
          </p:nvSpPr>
          <p:spPr>
            <a:xfrm>
              <a:off x="10168294" y="3044941"/>
              <a:ext cx="369332" cy="369332"/>
            </a:xfrm>
            <a:prstGeom prst="rect">
              <a:avLst/>
            </a:prstGeom>
            <a:solidFill>
              <a:schemeClr val="accent4">
                <a:lumMod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7B71DD4-0C55-88E7-5830-24D0929D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54" y="2923892"/>
              <a:ext cx="2879083" cy="194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4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Parking Simulation – Lots Simulation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Lots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A51DC5E-789D-E983-17F9-1BE1E932D4AF}"/>
              </a:ext>
            </a:extLst>
          </p:cNvPr>
          <p:cNvGrpSpPr/>
          <p:nvPr/>
        </p:nvGrpSpPr>
        <p:grpSpPr>
          <a:xfrm>
            <a:off x="4578206" y="2032452"/>
            <a:ext cx="6924939" cy="4012747"/>
            <a:chOff x="1459296" y="729930"/>
            <a:chExt cx="9616683" cy="557251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D7B2D45-6466-C935-2A4A-3D4E1E884C47}"/>
                </a:ext>
              </a:extLst>
            </p:cNvPr>
            <p:cNvSpPr txBox="1"/>
            <p:nvPr/>
          </p:nvSpPr>
          <p:spPr>
            <a:xfrm>
              <a:off x="1459296" y="27699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CN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8879903-F6DC-C166-321D-7378BFF12819}"/>
                </a:ext>
              </a:extLst>
            </p:cNvPr>
            <p:cNvSpPr txBox="1"/>
            <p:nvPr/>
          </p:nvSpPr>
          <p:spPr>
            <a:xfrm>
              <a:off x="1459296" y="31948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en-CN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538A3A6-ADFA-0E74-1651-F2B19CE2B8D1}"/>
                </a:ext>
              </a:extLst>
            </p:cNvPr>
            <p:cNvSpPr txBox="1"/>
            <p:nvPr/>
          </p:nvSpPr>
          <p:spPr>
            <a:xfrm>
              <a:off x="1459296" y="35497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en-CN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BE571CE-6570-1F68-BAFD-979642B2C71A}"/>
                </a:ext>
              </a:extLst>
            </p:cNvPr>
            <p:cNvSpPr txBox="1"/>
            <p:nvPr/>
          </p:nvSpPr>
          <p:spPr>
            <a:xfrm>
              <a:off x="1459296" y="44571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</a:t>
              </a:r>
              <a:endParaRPr lang="en-C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C82CC47-C71C-5E59-9479-B51042261AAB}"/>
                </a:ext>
              </a:extLst>
            </p:cNvPr>
            <p:cNvSpPr txBox="1"/>
            <p:nvPr/>
          </p:nvSpPr>
          <p:spPr>
            <a:xfrm>
              <a:off x="2054071" y="240155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①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86BEE8E-E0BF-1BE7-EE4E-FC54A39EFC6C}"/>
                </a:ext>
              </a:extLst>
            </p:cNvPr>
            <p:cNvSpPr txBox="1"/>
            <p:nvPr/>
          </p:nvSpPr>
          <p:spPr>
            <a:xfrm>
              <a:off x="2628473" y="240155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②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24E4A0E-0663-DF0C-66EC-EC5DB1169D8E}"/>
                </a:ext>
              </a:extLst>
            </p:cNvPr>
            <p:cNvSpPr txBox="1"/>
            <p:nvPr/>
          </p:nvSpPr>
          <p:spPr>
            <a:xfrm>
              <a:off x="3234679" y="240155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③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99DD6C9-F30F-CCDF-9FE5-603CE270561D}"/>
                </a:ext>
              </a:extLst>
            </p:cNvPr>
            <p:cNvSpPr txBox="1"/>
            <p:nvPr/>
          </p:nvSpPr>
          <p:spPr>
            <a:xfrm>
              <a:off x="3817032" y="240155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b="1" dirty="0"/>
                <a:t>④</a:t>
              </a:r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6D4EDBA-5308-2557-C838-917C63195DDE}"/>
                </a:ext>
              </a:extLst>
            </p:cNvPr>
            <p:cNvSpPr/>
            <p:nvPr/>
          </p:nvSpPr>
          <p:spPr>
            <a:xfrm>
              <a:off x="5163071" y="3801784"/>
              <a:ext cx="834887" cy="38787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2CA1BE-41EC-D25C-E90F-8ADFFA221E13}"/>
                </a:ext>
              </a:extLst>
            </p:cNvPr>
            <p:cNvSpPr txBox="1"/>
            <p:nvPr/>
          </p:nvSpPr>
          <p:spPr>
            <a:xfrm>
              <a:off x="2768345" y="5456771"/>
              <a:ext cx="772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/>
                <a:t>Inflow</a:t>
              </a:r>
              <a:endParaRPr lang="en-CN" dirty="0"/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64CABB7A-80B7-0286-6A69-C13F61A7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6175" y="2833724"/>
              <a:ext cx="2496667" cy="2352232"/>
            </a:xfrm>
            <a:prstGeom prst="rect">
              <a:avLst/>
            </a:prstGeom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F7530AA-39F4-7CE1-1277-4C53239D9BE8}"/>
                </a:ext>
              </a:extLst>
            </p:cNvPr>
            <p:cNvGrpSpPr/>
            <p:nvPr/>
          </p:nvGrpSpPr>
          <p:grpSpPr>
            <a:xfrm>
              <a:off x="6560908" y="729930"/>
              <a:ext cx="4515071" cy="5572513"/>
              <a:chOff x="4011422" y="-971239"/>
              <a:chExt cx="6739437" cy="8317833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2AE723B-1785-9B9F-F64F-2C87AB980560}"/>
                  </a:ext>
                </a:extLst>
              </p:cNvPr>
              <p:cNvSpPr txBox="1"/>
              <p:nvPr/>
            </p:nvSpPr>
            <p:spPr>
              <a:xfrm>
                <a:off x="6509513" y="-971239"/>
                <a:ext cx="1635703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u="sng" dirty="0"/>
                  <a:t>i-th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Parking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Lot</a:t>
                </a:r>
                <a:endParaRPr lang="en-CN" b="1" u="sng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3EF75D7-3DD4-1085-E4BB-75F0DE9949D3}"/>
                  </a:ext>
                </a:extLst>
              </p:cNvPr>
              <p:cNvSpPr/>
              <p:nvPr/>
            </p:nvSpPr>
            <p:spPr>
              <a:xfrm>
                <a:off x="7060345" y="220377"/>
                <a:ext cx="2369563" cy="1862153"/>
              </a:xfrm>
              <a:prstGeom prst="rect">
                <a:avLst/>
              </a:prstGeom>
              <a:solidFill>
                <a:srgbClr val="92D050">
                  <a:alpha val="38000"/>
                </a:srgb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262BAD7-E324-A321-2A10-FE97742CF9A5}"/>
                  </a:ext>
                </a:extLst>
              </p:cNvPr>
              <p:cNvCxnSpPr>
                <a:cxnSpLocks/>
                <a:stCxn id="149" idx="1"/>
              </p:cNvCxnSpPr>
              <p:nvPr/>
            </p:nvCxnSpPr>
            <p:spPr>
              <a:xfrm>
                <a:off x="7060345" y="1151454"/>
                <a:ext cx="2369564" cy="1621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332BC05-4EF0-7220-8CD0-4F170DAA0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5594" y="22805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ED6B564-7E18-79FB-5AD5-A704D2DE7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8836" y="22805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B4F5815-8B75-4FEA-CD4F-53371EA2C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8121" y="228398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298D29-3F9C-1FF5-05C1-23349DC04A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1362" y="22037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5" name="Graphic 154" descr="Electric car with solid fill">
                <a:extLst>
                  <a:ext uri="{FF2B5EF4-FFF2-40B4-BE49-F238E27FC236}">
                    <a16:creationId xmlns:a16="http://schemas.microsoft.com/office/drawing/2014/main" id="{56856ED9-91A0-E37F-FD55-E49658E6C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68750" y="1142261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56" name="Graphic 155" descr="Electric car with solid fill">
                <a:extLst>
                  <a:ext uri="{FF2B5EF4-FFF2-40B4-BE49-F238E27FC236}">
                    <a16:creationId xmlns:a16="http://schemas.microsoft.com/office/drawing/2014/main" id="{F8919741-3709-79ED-C8AE-232CE8F54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495566" y="40254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57" name="Graphic 156" descr="Electric car with solid fill">
                <a:extLst>
                  <a:ext uri="{FF2B5EF4-FFF2-40B4-BE49-F238E27FC236}">
                    <a16:creationId xmlns:a16="http://schemas.microsoft.com/office/drawing/2014/main" id="{50522781-42D5-EA4F-B4E6-970682E00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990844" y="41022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58" name="Graphic 157" descr="Electric car with solid fill">
                <a:extLst>
                  <a:ext uri="{FF2B5EF4-FFF2-40B4-BE49-F238E27FC236}">
                    <a16:creationId xmlns:a16="http://schemas.microsoft.com/office/drawing/2014/main" id="{3C840CEC-E756-57C6-96FD-138A6EA11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50099" y="41790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59" name="Graphic 158" descr="Electric car with solid fill">
                <a:extLst>
                  <a:ext uri="{FF2B5EF4-FFF2-40B4-BE49-F238E27FC236}">
                    <a16:creationId xmlns:a16="http://schemas.microsoft.com/office/drawing/2014/main" id="{0407FC2C-1A2D-BFF0-9C38-62B3A2E0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68751" y="601330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0" name="Graphic 159" descr="Electric car with solid fill">
                <a:extLst>
                  <a:ext uri="{FF2B5EF4-FFF2-40B4-BE49-F238E27FC236}">
                    <a16:creationId xmlns:a16="http://schemas.microsoft.com/office/drawing/2014/main" id="{2B381397-6E55-E25E-EF5D-0EE937613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036311" y="131100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1" name="Graphic 160" descr="Electric car with solid fill">
                <a:extLst>
                  <a:ext uri="{FF2B5EF4-FFF2-40B4-BE49-F238E27FC236}">
                    <a16:creationId xmlns:a16="http://schemas.microsoft.com/office/drawing/2014/main" id="{FCD287B3-5942-E2B5-C65E-BF517F000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495566" y="131868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2" name="Graphic 161" descr="Electric car with solid fill">
                <a:extLst>
                  <a:ext uri="{FF2B5EF4-FFF2-40B4-BE49-F238E27FC236}">
                    <a16:creationId xmlns:a16="http://schemas.microsoft.com/office/drawing/2014/main" id="{93A42303-C0FB-0CD0-E253-433CD433A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990844" y="132636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3" name="Graphic 162" descr="Electric car with solid fill">
                <a:extLst>
                  <a:ext uri="{FF2B5EF4-FFF2-40B4-BE49-F238E27FC236}">
                    <a16:creationId xmlns:a16="http://schemas.microsoft.com/office/drawing/2014/main" id="{00DFB095-EE2D-5A6F-8AD9-B1E9A8CBB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50099" y="133404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4" name="Graphic 163" descr="Electric car with solid fill">
                <a:extLst>
                  <a:ext uri="{FF2B5EF4-FFF2-40B4-BE49-F238E27FC236}">
                    <a16:creationId xmlns:a16="http://schemas.microsoft.com/office/drawing/2014/main" id="{8D50A42A-9367-E715-C436-9F0852AD2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937653" y="1342150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65" name="Graphic 164" descr="Convertible with solid fill">
                <a:extLst>
                  <a:ext uri="{FF2B5EF4-FFF2-40B4-BE49-F238E27FC236}">
                    <a16:creationId xmlns:a16="http://schemas.microsoft.com/office/drawing/2014/main" id="{4DFF8A59-1079-B48D-745E-EFDF67D5D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73786" y="777327"/>
                <a:ext cx="748254" cy="748254"/>
              </a:xfrm>
              <a:prstGeom prst="rect">
                <a:avLst/>
              </a:prstGeom>
            </p:spPr>
          </p:pic>
          <p:pic>
            <p:nvPicPr>
              <p:cNvPr id="166" name="Graphic 165" descr="Exit with solid fill">
                <a:extLst>
                  <a:ext uri="{FF2B5EF4-FFF2-40B4-BE49-F238E27FC236}">
                    <a16:creationId xmlns:a16="http://schemas.microsoft.com/office/drawing/2014/main" id="{F2CB7B23-1309-DAC1-91FD-881E1DFDF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97456" y="847228"/>
                <a:ext cx="640873" cy="640873"/>
              </a:xfrm>
              <a:prstGeom prst="rect">
                <a:avLst/>
              </a:prstGeom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ACE20A8-F7B6-923D-2FFE-6A89DD9AA16F}"/>
                  </a:ext>
                </a:extLst>
              </p:cNvPr>
              <p:cNvSpPr/>
              <p:nvPr/>
            </p:nvSpPr>
            <p:spPr>
              <a:xfrm>
                <a:off x="7089730" y="2869967"/>
                <a:ext cx="2369563" cy="1862153"/>
              </a:xfrm>
              <a:prstGeom prst="rect">
                <a:avLst/>
              </a:prstGeom>
              <a:solidFill>
                <a:srgbClr val="92D050">
                  <a:alpha val="38000"/>
                </a:srgb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25C8B79-0E86-7B03-B337-115ABA4AE219}"/>
                  </a:ext>
                </a:extLst>
              </p:cNvPr>
              <p:cNvCxnSpPr>
                <a:cxnSpLocks/>
                <a:stCxn id="167" idx="1"/>
              </p:cNvCxnSpPr>
              <p:nvPr/>
            </p:nvCxnSpPr>
            <p:spPr>
              <a:xfrm>
                <a:off x="7089730" y="3801044"/>
                <a:ext cx="2369564" cy="1621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E099CFC-DF96-06E4-8140-3214077391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4979" y="287764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7456EDE-88F4-C780-198A-BF9B1BAE5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8221" y="287764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5A899DB-13D1-AA4F-4ED3-B57DD73EA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7506" y="2877988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ACFF414B-B0BE-6B6F-F71D-7B45D5169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0747" y="2869967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Graphic 172" descr="Electric car with solid fill">
                <a:extLst>
                  <a:ext uri="{FF2B5EF4-FFF2-40B4-BE49-F238E27FC236}">
                    <a16:creationId xmlns:a16="http://schemas.microsoft.com/office/drawing/2014/main" id="{14FE2A47-9F42-90C2-E599-FB4A53EA3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065696" y="304445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4" name="Graphic 173" descr="Electric car with solid fill">
                <a:extLst>
                  <a:ext uri="{FF2B5EF4-FFF2-40B4-BE49-F238E27FC236}">
                    <a16:creationId xmlns:a16="http://schemas.microsoft.com/office/drawing/2014/main" id="{3C3B4E28-97CB-5FC3-B696-AD06542F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524951" y="305213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5" name="Graphic 174" descr="Electric car with solid fill">
                <a:extLst>
                  <a:ext uri="{FF2B5EF4-FFF2-40B4-BE49-F238E27FC236}">
                    <a16:creationId xmlns:a16="http://schemas.microsoft.com/office/drawing/2014/main" id="{09664945-3F79-8813-5C15-D6A1CFB0C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020229" y="305981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6" name="Graphic 175" descr="Electric car with solid fill">
                <a:extLst>
                  <a:ext uri="{FF2B5EF4-FFF2-40B4-BE49-F238E27FC236}">
                    <a16:creationId xmlns:a16="http://schemas.microsoft.com/office/drawing/2014/main" id="{3E5FE22E-E52D-EF62-0135-C95932E33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79484" y="3067492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7" name="Graphic 176" descr="Electric car with solid fill">
                <a:extLst>
                  <a:ext uri="{FF2B5EF4-FFF2-40B4-BE49-F238E27FC236}">
                    <a16:creationId xmlns:a16="http://schemas.microsoft.com/office/drawing/2014/main" id="{D8FF7432-A276-8D46-23F8-9C1980B8D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967038" y="3075593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8" name="Graphic 177" descr="Electric car with solid fill">
                <a:extLst>
                  <a:ext uri="{FF2B5EF4-FFF2-40B4-BE49-F238E27FC236}">
                    <a16:creationId xmlns:a16="http://schemas.microsoft.com/office/drawing/2014/main" id="{191ACF24-2110-099D-6FD7-3F5154673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065696" y="396059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79" name="Graphic 178" descr="Electric car with solid fill">
                <a:extLst>
                  <a:ext uri="{FF2B5EF4-FFF2-40B4-BE49-F238E27FC236}">
                    <a16:creationId xmlns:a16="http://schemas.microsoft.com/office/drawing/2014/main" id="{E497FA14-98EE-DB56-F592-7258FF940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524951" y="396827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80" name="Graphic 179" descr="Electric car with solid fill">
                <a:extLst>
                  <a:ext uri="{FF2B5EF4-FFF2-40B4-BE49-F238E27FC236}">
                    <a16:creationId xmlns:a16="http://schemas.microsoft.com/office/drawing/2014/main" id="{DA08A1A2-4249-55F7-26D0-E7E19E9A3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020229" y="397595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81" name="Graphic 180" descr="Electric car with solid fill">
                <a:extLst>
                  <a:ext uri="{FF2B5EF4-FFF2-40B4-BE49-F238E27FC236}">
                    <a16:creationId xmlns:a16="http://schemas.microsoft.com/office/drawing/2014/main" id="{63B1896D-CD03-4F9A-2AA2-2F53D0BB1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79484" y="3983639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82" name="Graphic 181" descr="Electric car with solid fill">
                <a:extLst>
                  <a:ext uri="{FF2B5EF4-FFF2-40B4-BE49-F238E27FC236}">
                    <a16:creationId xmlns:a16="http://schemas.microsoft.com/office/drawing/2014/main" id="{6A37C49A-D9C0-6203-8F17-6A447D1F2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967038" y="3991740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83" name="Graphic 182" descr="Convertible with solid fill">
                <a:extLst>
                  <a:ext uri="{FF2B5EF4-FFF2-40B4-BE49-F238E27FC236}">
                    <a16:creationId xmlns:a16="http://schemas.microsoft.com/office/drawing/2014/main" id="{63C6B2FD-803C-1584-8DF0-E12E39222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0772" y="3443129"/>
                <a:ext cx="748254" cy="748254"/>
              </a:xfrm>
              <a:prstGeom prst="rect">
                <a:avLst/>
              </a:prstGeom>
            </p:spPr>
          </p:pic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BA03E83-2C7E-7A15-8CD2-0907BCA97920}"/>
                  </a:ext>
                </a:extLst>
              </p:cNvPr>
              <p:cNvSpPr/>
              <p:nvPr/>
            </p:nvSpPr>
            <p:spPr>
              <a:xfrm>
                <a:off x="7089730" y="5476421"/>
                <a:ext cx="2369563" cy="1862153"/>
              </a:xfrm>
              <a:prstGeom prst="rect">
                <a:avLst/>
              </a:prstGeom>
              <a:solidFill>
                <a:srgbClr val="92D050">
                  <a:alpha val="38000"/>
                </a:srgb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EC602AA-C23C-76E3-0111-27823355BDC2}"/>
                  </a:ext>
                </a:extLst>
              </p:cNvPr>
              <p:cNvCxnSpPr>
                <a:cxnSpLocks/>
                <a:stCxn id="184" idx="1"/>
              </p:cNvCxnSpPr>
              <p:nvPr/>
            </p:nvCxnSpPr>
            <p:spPr>
              <a:xfrm>
                <a:off x="7089730" y="6407498"/>
                <a:ext cx="2369564" cy="1621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FDD4049-C637-AAEE-B13B-FF0949EE7A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4979" y="5484101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50D957A-D54D-DA1A-5D92-506A0648E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8221" y="5484101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0CD8AAD0-9E7A-8AC2-F23A-236AA99E97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7506" y="5484442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6812597-24E1-1141-14EB-B057F5715C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0747" y="5476421"/>
                <a:ext cx="0" cy="1862152"/>
              </a:xfrm>
              <a:prstGeom prst="line">
                <a:avLst/>
              </a:prstGeom>
              <a:ln w="38100">
                <a:solidFill>
                  <a:srgbClr val="0070C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0" name="Graphic 189" descr="Electric car with solid fill">
                <a:extLst>
                  <a:ext uri="{FF2B5EF4-FFF2-40B4-BE49-F238E27FC236}">
                    <a16:creationId xmlns:a16="http://schemas.microsoft.com/office/drawing/2014/main" id="{B6A40767-CAEE-C137-DFE0-7693B2A26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065696" y="5650906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1" name="Graphic 190" descr="Electric car with solid fill">
                <a:extLst>
                  <a:ext uri="{FF2B5EF4-FFF2-40B4-BE49-F238E27FC236}">
                    <a16:creationId xmlns:a16="http://schemas.microsoft.com/office/drawing/2014/main" id="{04336C32-FD04-4F47-C482-0980C8A95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524951" y="5658586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2" name="Graphic 191" descr="Electric car with solid fill">
                <a:extLst>
                  <a:ext uri="{FF2B5EF4-FFF2-40B4-BE49-F238E27FC236}">
                    <a16:creationId xmlns:a16="http://schemas.microsoft.com/office/drawing/2014/main" id="{37AB0485-A9FF-20E4-AC16-EE97EAFE9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020229" y="5666266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3" name="Graphic 192" descr="Electric car with solid fill">
                <a:extLst>
                  <a:ext uri="{FF2B5EF4-FFF2-40B4-BE49-F238E27FC236}">
                    <a16:creationId xmlns:a16="http://schemas.microsoft.com/office/drawing/2014/main" id="{FCC8A4CE-6113-31F4-CBD8-661D676AE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79484" y="5673946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4" name="Graphic 193" descr="Electric car with solid fill">
                <a:extLst>
                  <a:ext uri="{FF2B5EF4-FFF2-40B4-BE49-F238E27FC236}">
                    <a16:creationId xmlns:a16="http://schemas.microsoft.com/office/drawing/2014/main" id="{442A5871-A68B-BA92-12F4-C6315FB9E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967038" y="5682047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5" name="Graphic 194" descr="Electric car with solid fill">
                <a:extLst>
                  <a:ext uri="{FF2B5EF4-FFF2-40B4-BE49-F238E27FC236}">
                    <a16:creationId xmlns:a16="http://schemas.microsoft.com/office/drawing/2014/main" id="{98A48447-A118-FD6C-88C1-A27F9E13B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065696" y="6567053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6" name="Graphic 195" descr="Electric car with solid fill">
                <a:extLst>
                  <a:ext uri="{FF2B5EF4-FFF2-40B4-BE49-F238E27FC236}">
                    <a16:creationId xmlns:a16="http://schemas.microsoft.com/office/drawing/2014/main" id="{98A0745E-DB42-0CCE-C895-C0468BE7D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7524951" y="6574733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7" name="Graphic 196" descr="Electric car with solid fill">
                <a:extLst>
                  <a:ext uri="{FF2B5EF4-FFF2-40B4-BE49-F238E27FC236}">
                    <a16:creationId xmlns:a16="http://schemas.microsoft.com/office/drawing/2014/main" id="{C05C8E6D-66E5-58F3-B7D0-82360ED74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020229" y="6582413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8" name="Graphic 197" descr="Electric car with solid fill">
                <a:extLst>
                  <a:ext uri="{FF2B5EF4-FFF2-40B4-BE49-F238E27FC236}">
                    <a16:creationId xmlns:a16="http://schemas.microsoft.com/office/drawing/2014/main" id="{F021AC89-0E59-6F83-C62F-D43A22B95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479484" y="6590093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199" name="Graphic 198" descr="Electric car with solid fill">
                <a:extLst>
                  <a:ext uri="{FF2B5EF4-FFF2-40B4-BE49-F238E27FC236}">
                    <a16:creationId xmlns:a16="http://schemas.microsoft.com/office/drawing/2014/main" id="{12467096-79C5-49F6-118F-23E75A407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8967038" y="6598194"/>
                <a:ext cx="582108" cy="582108"/>
              </a:xfrm>
              <a:prstGeom prst="rect">
                <a:avLst/>
              </a:prstGeom>
            </p:spPr>
          </p:pic>
          <p:pic>
            <p:nvPicPr>
              <p:cNvPr id="200" name="Graphic 199" descr="Convertible with solid fill">
                <a:extLst>
                  <a:ext uri="{FF2B5EF4-FFF2-40B4-BE49-F238E27FC236}">
                    <a16:creationId xmlns:a16="http://schemas.microsoft.com/office/drawing/2014/main" id="{C5D89CFD-B228-54DE-3D9D-CB67E83AF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0772" y="6049583"/>
                <a:ext cx="748254" cy="748254"/>
              </a:xfrm>
              <a:prstGeom prst="rect">
                <a:avLst/>
              </a:prstGeom>
            </p:spPr>
          </p:pic>
          <p:pic>
            <p:nvPicPr>
              <p:cNvPr id="201" name="Graphic 200" descr="Line arrow: Rotate left with solid fill">
                <a:extLst>
                  <a:ext uri="{FF2B5EF4-FFF2-40B4-BE49-F238E27FC236}">
                    <a16:creationId xmlns:a16="http://schemas.microsoft.com/office/drawing/2014/main" id="{B7BF6480-9BF9-A15B-637A-0AFC28658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437384">
                <a:off x="5874977" y="5127022"/>
                <a:ext cx="1135527" cy="1135527"/>
              </a:xfrm>
              <a:prstGeom prst="rect">
                <a:avLst/>
              </a:prstGeom>
            </p:spPr>
          </p:pic>
          <p:pic>
            <p:nvPicPr>
              <p:cNvPr id="202" name="Graphic 201" descr="Convertible with solid fill">
                <a:extLst>
                  <a:ext uri="{FF2B5EF4-FFF2-40B4-BE49-F238E27FC236}">
                    <a16:creationId xmlns:a16="http://schemas.microsoft.com/office/drawing/2014/main" id="{9594F657-6440-B02C-A2EF-7954017F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16170" y="3434596"/>
                <a:ext cx="748254" cy="748254"/>
              </a:xfrm>
              <a:prstGeom prst="rect">
                <a:avLst/>
              </a:prstGeom>
            </p:spPr>
          </p:pic>
          <p:pic>
            <p:nvPicPr>
              <p:cNvPr id="203" name="Graphic 202" descr="Convertible with solid fill">
                <a:extLst>
                  <a:ext uri="{FF2B5EF4-FFF2-40B4-BE49-F238E27FC236}">
                    <a16:creationId xmlns:a16="http://schemas.microsoft.com/office/drawing/2014/main" id="{10A253D2-DA1C-3FDF-D5DB-B8B5D21C6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11422" y="3434596"/>
                <a:ext cx="748254" cy="748254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91568FF4-54DF-D0A9-7A24-E3BCC93691AF}"/>
                  </a:ext>
                </a:extLst>
              </p:cNvPr>
              <p:cNvSpPr txBox="1"/>
              <p:nvPr/>
            </p:nvSpPr>
            <p:spPr>
              <a:xfrm>
                <a:off x="4870638" y="4034019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Queue</a:t>
                </a:r>
                <a:endParaRPr lang="en-CN" dirty="0"/>
              </a:p>
            </p:txBody>
          </p:sp>
          <p:pic>
            <p:nvPicPr>
              <p:cNvPr id="205" name="Graphic 204" descr="Convertible with solid fill">
                <a:extLst>
                  <a:ext uri="{FF2B5EF4-FFF2-40B4-BE49-F238E27FC236}">
                    <a16:creationId xmlns:a16="http://schemas.microsoft.com/office/drawing/2014/main" id="{EEAA2050-30EE-69EE-1E62-84606B213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67662" y="6033371"/>
                <a:ext cx="748254" cy="748254"/>
              </a:xfrm>
              <a:prstGeom prst="rect">
                <a:avLst/>
              </a:prstGeom>
            </p:spPr>
          </p:pic>
          <p:pic>
            <p:nvPicPr>
              <p:cNvPr id="206" name="Graphic 205" descr="Convertible with solid fill">
                <a:extLst>
                  <a:ext uri="{FF2B5EF4-FFF2-40B4-BE49-F238E27FC236}">
                    <a16:creationId xmlns:a16="http://schemas.microsoft.com/office/drawing/2014/main" id="{E613D355-E591-F929-1FD2-BB7D1A2A9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62914" y="6033371"/>
                <a:ext cx="748254" cy="7482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699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Parking Simulation – Lots Simulation - Queue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Graphic 200" descr="Line arrow: Rotate left with solid fill">
            <a:extLst>
              <a:ext uri="{FF2B5EF4-FFF2-40B4-BE49-F238E27FC236}">
                <a16:creationId xmlns:a16="http://schemas.microsoft.com/office/drawing/2014/main" id="{B7BF6480-9BF9-A15B-637A-0AFC28658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37384">
            <a:off x="7799499" y="2309102"/>
            <a:ext cx="547809" cy="5478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54A963-FBB3-DD47-31A2-FEBBB063ACA2}"/>
              </a:ext>
            </a:extLst>
          </p:cNvPr>
          <p:cNvGrpSpPr/>
          <p:nvPr/>
        </p:nvGrpSpPr>
        <p:grpSpPr>
          <a:xfrm>
            <a:off x="6485776" y="2440141"/>
            <a:ext cx="4167342" cy="1407374"/>
            <a:chOff x="6859939" y="3553152"/>
            <a:chExt cx="2671548" cy="90222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ACE20A8-F7B6-923D-2FFE-6A89DD9AA16F}"/>
                </a:ext>
              </a:extLst>
            </p:cNvPr>
            <p:cNvSpPr/>
            <p:nvPr/>
          </p:nvSpPr>
          <p:spPr>
            <a:xfrm>
              <a:off x="8344998" y="3553152"/>
              <a:ext cx="1143141" cy="898353"/>
            </a:xfrm>
            <a:prstGeom prst="rect">
              <a:avLst/>
            </a:prstGeom>
            <a:solidFill>
              <a:srgbClr val="92D050">
                <a:alpha val="38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25C8B79-0E86-7B03-B337-115ABA4AE219}"/>
                </a:ext>
              </a:extLst>
            </p:cNvPr>
            <p:cNvCxnSpPr>
              <a:cxnSpLocks/>
              <a:stCxn id="167" idx="1"/>
            </p:cNvCxnSpPr>
            <p:nvPr/>
          </p:nvCxnSpPr>
          <p:spPr>
            <a:xfrm>
              <a:off x="8344998" y="4002329"/>
              <a:ext cx="1143142" cy="7821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E099CFC-DF96-06E4-8140-321407739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9446" y="3556857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7456EDE-88F4-C780-198A-BF9B1BAE5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751" y="3556857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A899DB-13D1-AA4F-4ED3-B57DD73EA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3795" y="3557022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CFF414B-B0BE-6B6F-F71D-7B45D5169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2100" y="3553152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Graphic 172" descr="Electric car with solid fill">
              <a:extLst>
                <a:ext uri="{FF2B5EF4-FFF2-40B4-BE49-F238E27FC236}">
                  <a16:creationId xmlns:a16="http://schemas.microsoft.com/office/drawing/2014/main" id="{14FE2A47-9F42-90C2-E599-FB4A53EA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333403" y="3637329"/>
              <a:ext cx="280825" cy="280825"/>
            </a:xfrm>
            <a:prstGeom prst="rect">
              <a:avLst/>
            </a:prstGeom>
          </p:spPr>
        </p:pic>
        <p:pic>
          <p:nvPicPr>
            <p:cNvPr id="174" name="Graphic 173" descr="Electric car with solid fill">
              <a:extLst>
                <a:ext uri="{FF2B5EF4-FFF2-40B4-BE49-F238E27FC236}">
                  <a16:creationId xmlns:a16="http://schemas.microsoft.com/office/drawing/2014/main" id="{3C3B4E28-97CB-5FC3-B696-AD06542F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554960" y="3641034"/>
              <a:ext cx="280825" cy="280825"/>
            </a:xfrm>
            <a:prstGeom prst="rect">
              <a:avLst/>
            </a:prstGeom>
          </p:spPr>
        </p:pic>
        <p:pic>
          <p:nvPicPr>
            <p:cNvPr id="175" name="Graphic 174" descr="Electric car with solid fill">
              <a:extLst>
                <a:ext uri="{FF2B5EF4-FFF2-40B4-BE49-F238E27FC236}">
                  <a16:creationId xmlns:a16="http://schemas.microsoft.com/office/drawing/2014/main" id="{09664945-3F79-8813-5C15-D6A1CFB0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793896" y="3644739"/>
              <a:ext cx="280825" cy="280825"/>
            </a:xfrm>
            <a:prstGeom prst="rect">
              <a:avLst/>
            </a:prstGeom>
          </p:spPr>
        </p:pic>
        <p:pic>
          <p:nvPicPr>
            <p:cNvPr id="176" name="Graphic 175" descr="Electric car with solid fill">
              <a:extLst>
                <a:ext uri="{FF2B5EF4-FFF2-40B4-BE49-F238E27FC236}">
                  <a16:creationId xmlns:a16="http://schemas.microsoft.com/office/drawing/2014/main" id="{3E5FE22E-E52D-EF62-0135-C95932E3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015452" y="3648444"/>
              <a:ext cx="280825" cy="280825"/>
            </a:xfrm>
            <a:prstGeom prst="rect">
              <a:avLst/>
            </a:prstGeom>
          </p:spPr>
        </p:pic>
        <p:pic>
          <p:nvPicPr>
            <p:cNvPr id="177" name="Graphic 176" descr="Electric car with solid fill">
              <a:extLst>
                <a:ext uri="{FF2B5EF4-FFF2-40B4-BE49-F238E27FC236}">
                  <a16:creationId xmlns:a16="http://schemas.microsoft.com/office/drawing/2014/main" id="{D8FF7432-A276-8D46-23F8-9C1980B8D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250662" y="3652352"/>
              <a:ext cx="280825" cy="280825"/>
            </a:xfrm>
            <a:prstGeom prst="rect">
              <a:avLst/>
            </a:prstGeom>
          </p:spPr>
        </p:pic>
        <p:pic>
          <p:nvPicPr>
            <p:cNvPr id="178" name="Graphic 177" descr="Electric car with solid fill">
              <a:extLst>
                <a:ext uri="{FF2B5EF4-FFF2-40B4-BE49-F238E27FC236}">
                  <a16:creationId xmlns:a16="http://schemas.microsoft.com/office/drawing/2014/main" id="{191ACF24-2110-099D-6FD7-3F515467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333403" y="4079303"/>
              <a:ext cx="280825" cy="280825"/>
            </a:xfrm>
            <a:prstGeom prst="rect">
              <a:avLst/>
            </a:prstGeom>
          </p:spPr>
        </p:pic>
        <p:pic>
          <p:nvPicPr>
            <p:cNvPr id="179" name="Graphic 178" descr="Electric car with solid fill">
              <a:extLst>
                <a:ext uri="{FF2B5EF4-FFF2-40B4-BE49-F238E27FC236}">
                  <a16:creationId xmlns:a16="http://schemas.microsoft.com/office/drawing/2014/main" id="{E497FA14-98EE-DB56-F592-7258FF94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554960" y="4083008"/>
              <a:ext cx="280825" cy="280825"/>
            </a:xfrm>
            <a:prstGeom prst="rect">
              <a:avLst/>
            </a:prstGeom>
          </p:spPr>
        </p:pic>
        <p:pic>
          <p:nvPicPr>
            <p:cNvPr id="180" name="Graphic 179" descr="Electric car with solid fill">
              <a:extLst>
                <a:ext uri="{FF2B5EF4-FFF2-40B4-BE49-F238E27FC236}">
                  <a16:creationId xmlns:a16="http://schemas.microsoft.com/office/drawing/2014/main" id="{DA08A1A2-4249-55F7-26D0-E7E19E9A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793896" y="4086713"/>
              <a:ext cx="280825" cy="280825"/>
            </a:xfrm>
            <a:prstGeom prst="rect">
              <a:avLst/>
            </a:prstGeom>
          </p:spPr>
        </p:pic>
        <p:pic>
          <p:nvPicPr>
            <p:cNvPr id="181" name="Graphic 180" descr="Electric car with solid fill">
              <a:extLst>
                <a:ext uri="{FF2B5EF4-FFF2-40B4-BE49-F238E27FC236}">
                  <a16:creationId xmlns:a16="http://schemas.microsoft.com/office/drawing/2014/main" id="{63B1896D-CD03-4F9A-2AA2-2F53D0B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015452" y="4090418"/>
              <a:ext cx="280825" cy="280825"/>
            </a:xfrm>
            <a:prstGeom prst="rect">
              <a:avLst/>
            </a:prstGeom>
          </p:spPr>
        </p:pic>
        <p:pic>
          <p:nvPicPr>
            <p:cNvPr id="182" name="Graphic 181" descr="Electric car with solid fill">
              <a:extLst>
                <a:ext uri="{FF2B5EF4-FFF2-40B4-BE49-F238E27FC236}">
                  <a16:creationId xmlns:a16="http://schemas.microsoft.com/office/drawing/2014/main" id="{6A37C49A-D9C0-6203-8F17-6A447D1F2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250662" y="4094326"/>
              <a:ext cx="280825" cy="280825"/>
            </a:xfrm>
            <a:prstGeom prst="rect">
              <a:avLst/>
            </a:prstGeom>
          </p:spPr>
        </p:pic>
        <p:pic>
          <p:nvPicPr>
            <p:cNvPr id="183" name="Graphic 182" descr="Convertible with solid fill">
              <a:extLst>
                <a:ext uri="{FF2B5EF4-FFF2-40B4-BE49-F238E27FC236}">
                  <a16:creationId xmlns:a16="http://schemas.microsoft.com/office/drawing/2014/main" id="{63C6B2FD-803C-1584-8DF0-E12E39222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23170" y="3829661"/>
              <a:ext cx="360978" cy="360978"/>
            </a:xfrm>
            <a:prstGeom prst="rect">
              <a:avLst/>
            </a:prstGeom>
          </p:spPr>
        </p:pic>
        <p:pic>
          <p:nvPicPr>
            <p:cNvPr id="202" name="Graphic 201" descr="Convertible with solid fill">
              <a:extLst>
                <a:ext uri="{FF2B5EF4-FFF2-40B4-BE49-F238E27FC236}">
                  <a16:creationId xmlns:a16="http://schemas.microsoft.com/office/drawing/2014/main" id="{9594F657-6440-B02C-A2EF-7954017F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96414" y="3825545"/>
              <a:ext cx="360978" cy="360978"/>
            </a:xfrm>
            <a:prstGeom prst="rect">
              <a:avLst/>
            </a:prstGeom>
          </p:spPr>
        </p:pic>
        <p:pic>
          <p:nvPicPr>
            <p:cNvPr id="203" name="Graphic 202" descr="Convertible with solid fill">
              <a:extLst>
                <a:ext uri="{FF2B5EF4-FFF2-40B4-BE49-F238E27FC236}">
                  <a16:creationId xmlns:a16="http://schemas.microsoft.com/office/drawing/2014/main" id="{10A253D2-DA1C-3FDF-D5DB-B8B5D21C6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59939" y="3825545"/>
              <a:ext cx="360978" cy="360978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1568FF4-54DF-D0A9-7A24-E3BCC93691AF}"/>
                </a:ext>
              </a:extLst>
            </p:cNvPr>
            <p:cNvSpPr txBox="1"/>
            <p:nvPr/>
          </p:nvSpPr>
          <p:spPr>
            <a:xfrm>
              <a:off x="7274448" y="4114722"/>
              <a:ext cx="393008" cy="178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Queue</a:t>
              </a:r>
              <a:endParaRPr lang="en-C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40DE8B-ED79-1436-7FCF-69E5E277D54F}"/>
                  </a:ext>
                </a:extLst>
              </p:cNvPr>
              <p:cNvSpPr txBox="1"/>
              <p:nvPr/>
            </p:nvSpPr>
            <p:spPr>
              <a:xfrm>
                <a:off x="4712243" y="4571173"/>
                <a:ext cx="7051040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Wait until no more patience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/>
                  <a:t>stay probability </a:t>
                </a:r>
                <a:r>
                  <a:rPr lang="en-US" dirty="0"/>
                  <a:t>decreases as the waiting time going 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0.3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40DE8B-ED79-1436-7FCF-69E5E277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43" y="4571173"/>
                <a:ext cx="7051040" cy="943335"/>
              </a:xfrm>
              <a:prstGeom prst="rect">
                <a:avLst/>
              </a:prstGeom>
              <a:blipFill>
                <a:blip r:embed="rId9"/>
                <a:stretch>
                  <a:fillRect l="-540" t="-4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23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Parking Simulation – Lots Simulation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Lots Simulation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4A963-FBB3-DD47-31A2-FEBBB063ACA2}"/>
              </a:ext>
            </a:extLst>
          </p:cNvPr>
          <p:cNvGrpSpPr/>
          <p:nvPr/>
        </p:nvGrpSpPr>
        <p:grpSpPr>
          <a:xfrm>
            <a:off x="6485776" y="2440141"/>
            <a:ext cx="4167342" cy="1407374"/>
            <a:chOff x="6859939" y="3553152"/>
            <a:chExt cx="2671548" cy="90222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ACE20A8-F7B6-923D-2FFE-6A89DD9AA16F}"/>
                </a:ext>
              </a:extLst>
            </p:cNvPr>
            <p:cNvSpPr/>
            <p:nvPr/>
          </p:nvSpPr>
          <p:spPr>
            <a:xfrm>
              <a:off x="8344998" y="3553152"/>
              <a:ext cx="1143141" cy="898353"/>
            </a:xfrm>
            <a:prstGeom prst="rect">
              <a:avLst/>
            </a:prstGeom>
            <a:solidFill>
              <a:srgbClr val="92D050">
                <a:alpha val="38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25C8B79-0E86-7B03-B337-115ABA4AE219}"/>
                </a:ext>
              </a:extLst>
            </p:cNvPr>
            <p:cNvCxnSpPr>
              <a:cxnSpLocks/>
              <a:stCxn id="167" idx="1"/>
            </p:cNvCxnSpPr>
            <p:nvPr/>
          </p:nvCxnSpPr>
          <p:spPr>
            <a:xfrm>
              <a:off x="8344998" y="4002329"/>
              <a:ext cx="1143142" cy="7821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E099CFC-DF96-06E4-8140-321407739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9446" y="3556857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7456EDE-88F4-C780-198A-BF9B1BAE5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751" y="3556857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5A899DB-13D1-AA4F-4ED3-B57DD73EA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3795" y="3557022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CFF414B-B0BE-6B6F-F71D-7B45D5169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2100" y="3553152"/>
              <a:ext cx="0" cy="898352"/>
            </a:xfrm>
            <a:prstGeom prst="line">
              <a:avLst/>
            </a:prstGeom>
            <a:ln w="38100">
              <a:solidFill>
                <a:srgbClr val="0070C0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Graphic 172" descr="Electric car with solid fill">
              <a:extLst>
                <a:ext uri="{FF2B5EF4-FFF2-40B4-BE49-F238E27FC236}">
                  <a16:creationId xmlns:a16="http://schemas.microsoft.com/office/drawing/2014/main" id="{14FE2A47-9F42-90C2-E599-FB4A53EA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333403" y="3637329"/>
              <a:ext cx="280825" cy="280825"/>
            </a:xfrm>
            <a:prstGeom prst="rect">
              <a:avLst/>
            </a:prstGeom>
          </p:spPr>
        </p:pic>
        <p:pic>
          <p:nvPicPr>
            <p:cNvPr id="174" name="Graphic 173" descr="Electric car with solid fill">
              <a:extLst>
                <a:ext uri="{FF2B5EF4-FFF2-40B4-BE49-F238E27FC236}">
                  <a16:creationId xmlns:a16="http://schemas.microsoft.com/office/drawing/2014/main" id="{3C3B4E28-97CB-5FC3-B696-AD06542F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554960" y="3641034"/>
              <a:ext cx="280825" cy="280825"/>
            </a:xfrm>
            <a:prstGeom prst="rect">
              <a:avLst/>
            </a:prstGeom>
          </p:spPr>
        </p:pic>
        <p:pic>
          <p:nvPicPr>
            <p:cNvPr id="175" name="Graphic 174" descr="Electric car with solid fill">
              <a:extLst>
                <a:ext uri="{FF2B5EF4-FFF2-40B4-BE49-F238E27FC236}">
                  <a16:creationId xmlns:a16="http://schemas.microsoft.com/office/drawing/2014/main" id="{09664945-3F79-8813-5C15-D6A1CFB0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793896" y="3644739"/>
              <a:ext cx="280825" cy="280825"/>
            </a:xfrm>
            <a:prstGeom prst="rect">
              <a:avLst/>
            </a:prstGeom>
          </p:spPr>
        </p:pic>
        <p:pic>
          <p:nvPicPr>
            <p:cNvPr id="176" name="Graphic 175" descr="Electric car with solid fill">
              <a:extLst>
                <a:ext uri="{FF2B5EF4-FFF2-40B4-BE49-F238E27FC236}">
                  <a16:creationId xmlns:a16="http://schemas.microsoft.com/office/drawing/2014/main" id="{3E5FE22E-E52D-EF62-0135-C95932E3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015452" y="3648444"/>
              <a:ext cx="280825" cy="280825"/>
            </a:xfrm>
            <a:prstGeom prst="rect">
              <a:avLst/>
            </a:prstGeom>
          </p:spPr>
        </p:pic>
        <p:pic>
          <p:nvPicPr>
            <p:cNvPr id="177" name="Graphic 176" descr="Electric car with solid fill">
              <a:extLst>
                <a:ext uri="{FF2B5EF4-FFF2-40B4-BE49-F238E27FC236}">
                  <a16:creationId xmlns:a16="http://schemas.microsoft.com/office/drawing/2014/main" id="{D8FF7432-A276-8D46-23F8-9C1980B8D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250662" y="3652352"/>
              <a:ext cx="280825" cy="280825"/>
            </a:xfrm>
            <a:prstGeom prst="rect">
              <a:avLst/>
            </a:prstGeom>
          </p:spPr>
        </p:pic>
        <p:pic>
          <p:nvPicPr>
            <p:cNvPr id="178" name="Graphic 177" descr="Electric car with solid fill">
              <a:extLst>
                <a:ext uri="{FF2B5EF4-FFF2-40B4-BE49-F238E27FC236}">
                  <a16:creationId xmlns:a16="http://schemas.microsoft.com/office/drawing/2014/main" id="{191ACF24-2110-099D-6FD7-3F515467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333403" y="4079303"/>
              <a:ext cx="280825" cy="280825"/>
            </a:xfrm>
            <a:prstGeom prst="rect">
              <a:avLst/>
            </a:prstGeom>
          </p:spPr>
        </p:pic>
        <p:pic>
          <p:nvPicPr>
            <p:cNvPr id="179" name="Graphic 178" descr="Electric car with solid fill">
              <a:extLst>
                <a:ext uri="{FF2B5EF4-FFF2-40B4-BE49-F238E27FC236}">
                  <a16:creationId xmlns:a16="http://schemas.microsoft.com/office/drawing/2014/main" id="{E497FA14-98EE-DB56-F592-7258FF94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554960" y="4083008"/>
              <a:ext cx="280825" cy="280825"/>
            </a:xfrm>
            <a:prstGeom prst="rect">
              <a:avLst/>
            </a:prstGeom>
          </p:spPr>
        </p:pic>
        <p:pic>
          <p:nvPicPr>
            <p:cNvPr id="180" name="Graphic 179" descr="Electric car with solid fill">
              <a:extLst>
                <a:ext uri="{FF2B5EF4-FFF2-40B4-BE49-F238E27FC236}">
                  <a16:creationId xmlns:a16="http://schemas.microsoft.com/office/drawing/2014/main" id="{DA08A1A2-4249-55F7-26D0-E7E19E9A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793896" y="4086713"/>
              <a:ext cx="280825" cy="280825"/>
            </a:xfrm>
            <a:prstGeom prst="rect">
              <a:avLst/>
            </a:prstGeom>
          </p:spPr>
        </p:pic>
        <p:pic>
          <p:nvPicPr>
            <p:cNvPr id="181" name="Graphic 180" descr="Electric car with solid fill">
              <a:extLst>
                <a:ext uri="{FF2B5EF4-FFF2-40B4-BE49-F238E27FC236}">
                  <a16:creationId xmlns:a16="http://schemas.microsoft.com/office/drawing/2014/main" id="{63B1896D-CD03-4F9A-2AA2-2F53D0B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015452" y="4090418"/>
              <a:ext cx="280825" cy="280825"/>
            </a:xfrm>
            <a:prstGeom prst="rect">
              <a:avLst/>
            </a:prstGeom>
          </p:spPr>
        </p:pic>
        <p:pic>
          <p:nvPicPr>
            <p:cNvPr id="182" name="Graphic 181" descr="Electric car with solid fill">
              <a:extLst>
                <a:ext uri="{FF2B5EF4-FFF2-40B4-BE49-F238E27FC236}">
                  <a16:creationId xmlns:a16="http://schemas.microsoft.com/office/drawing/2014/main" id="{6A37C49A-D9C0-6203-8F17-6A447D1F2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250662" y="4094326"/>
              <a:ext cx="280825" cy="280825"/>
            </a:xfrm>
            <a:prstGeom prst="rect">
              <a:avLst/>
            </a:prstGeom>
          </p:spPr>
        </p:pic>
        <p:pic>
          <p:nvPicPr>
            <p:cNvPr id="183" name="Graphic 182" descr="Convertible with solid fill">
              <a:extLst>
                <a:ext uri="{FF2B5EF4-FFF2-40B4-BE49-F238E27FC236}">
                  <a16:creationId xmlns:a16="http://schemas.microsoft.com/office/drawing/2014/main" id="{63C6B2FD-803C-1584-8DF0-E12E39222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3170" y="3829661"/>
              <a:ext cx="360978" cy="360978"/>
            </a:xfrm>
            <a:prstGeom prst="rect">
              <a:avLst/>
            </a:prstGeom>
          </p:spPr>
        </p:pic>
        <p:pic>
          <p:nvPicPr>
            <p:cNvPr id="202" name="Graphic 201" descr="Convertible with solid fill">
              <a:extLst>
                <a:ext uri="{FF2B5EF4-FFF2-40B4-BE49-F238E27FC236}">
                  <a16:creationId xmlns:a16="http://schemas.microsoft.com/office/drawing/2014/main" id="{9594F657-6440-B02C-A2EF-7954017F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96414" y="3825545"/>
              <a:ext cx="360978" cy="360978"/>
            </a:xfrm>
            <a:prstGeom prst="rect">
              <a:avLst/>
            </a:prstGeom>
          </p:spPr>
        </p:pic>
        <p:pic>
          <p:nvPicPr>
            <p:cNvPr id="203" name="Graphic 202" descr="Convertible with solid fill">
              <a:extLst>
                <a:ext uri="{FF2B5EF4-FFF2-40B4-BE49-F238E27FC236}">
                  <a16:creationId xmlns:a16="http://schemas.microsoft.com/office/drawing/2014/main" id="{10A253D2-DA1C-3FDF-D5DB-B8B5D21C6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59939" y="3825545"/>
              <a:ext cx="360978" cy="360978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1568FF4-54DF-D0A9-7A24-E3BCC93691AF}"/>
                </a:ext>
              </a:extLst>
            </p:cNvPr>
            <p:cNvSpPr txBox="1"/>
            <p:nvPr/>
          </p:nvSpPr>
          <p:spPr>
            <a:xfrm>
              <a:off x="7274448" y="4114722"/>
              <a:ext cx="393008" cy="178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Queue</a:t>
              </a:r>
              <a:endParaRPr lang="en-CN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340DE8B-ED79-1436-7FCF-69E5E277D54F}"/>
              </a:ext>
            </a:extLst>
          </p:cNvPr>
          <p:cNvSpPr txBox="1"/>
          <p:nvPr/>
        </p:nvSpPr>
        <p:spPr>
          <a:xfrm>
            <a:off x="4712243" y="4571173"/>
            <a:ext cx="7051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single car needs charging for a certain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Charging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Charging base ±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F1B1E10-DB36-1146-784B-8CF0DDA9C3DD}"/>
              </a:ext>
            </a:extLst>
          </p:cNvPr>
          <p:cNvCxnSpPr>
            <a:cxnSpLocks/>
            <a:stCxn id="179" idx="3"/>
          </p:cNvCxnSpPr>
          <p:nvPr/>
        </p:nvCxnSpPr>
        <p:spPr>
          <a:xfrm rot="16200000" flipH="1">
            <a:off x="9363497" y="3690088"/>
            <a:ext cx="562483" cy="5917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7E1089-6459-A323-8EF1-71C9727419E5}"/>
              </a:ext>
            </a:extLst>
          </p:cNvPr>
          <p:cNvSpPr txBox="1"/>
          <p:nvPr/>
        </p:nvSpPr>
        <p:spPr>
          <a:xfrm>
            <a:off x="9895868" y="4058795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 Battery: 57%</a:t>
            </a:r>
          </a:p>
          <a:p>
            <a:r>
              <a:rPr lang="en-US" sz="1200" dirty="0"/>
              <a:t>Charging time: 13 mins</a:t>
            </a:r>
          </a:p>
        </p:txBody>
      </p:sp>
    </p:spTree>
    <p:extLst>
      <p:ext uri="{BB962C8B-B14F-4D97-AF65-F5344CB8AC3E}">
        <p14:creationId xmlns:p14="http://schemas.microsoft.com/office/powerpoint/2010/main" val="247089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Simulation Flow</a:t>
            </a:r>
            <a:endParaRPr lang="en-CN" dirty="0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349C0E2A-760D-1471-56B7-656955430941}"/>
              </a:ext>
            </a:extLst>
          </p:cNvPr>
          <p:cNvSpPr/>
          <p:nvPr/>
        </p:nvSpPr>
        <p:spPr>
          <a:xfrm>
            <a:off x="399855" y="2623457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09FD8AAD-8EE3-55BF-6501-B256C65BF257}"/>
              </a:ext>
            </a:extLst>
          </p:cNvPr>
          <p:cNvSpPr/>
          <p:nvPr/>
        </p:nvSpPr>
        <p:spPr>
          <a:xfrm>
            <a:off x="2899092" y="2618375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2923D4DE-17E6-5BC2-FCF0-948B6DE62145}"/>
              </a:ext>
            </a:extLst>
          </p:cNvPr>
          <p:cNvSpPr/>
          <p:nvPr/>
        </p:nvSpPr>
        <p:spPr>
          <a:xfrm>
            <a:off x="5398329" y="2618374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Simulation</a:t>
            </a: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56F50762-2372-5626-47ED-BEA5D961DF04}"/>
              </a:ext>
            </a:extLst>
          </p:cNvPr>
          <p:cNvSpPr/>
          <p:nvPr/>
        </p:nvSpPr>
        <p:spPr>
          <a:xfrm>
            <a:off x="9553769" y="2618374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Value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DCEA39E-DAB9-76D5-2950-A4D81836F5A6}"/>
              </a:ext>
            </a:extLst>
          </p:cNvPr>
          <p:cNvSpPr/>
          <p:nvPr/>
        </p:nvSpPr>
        <p:spPr>
          <a:xfrm>
            <a:off x="8026276" y="3541321"/>
            <a:ext cx="1290320" cy="54487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Objective Value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143577-1271-8EFE-3D3D-21EF62FF2632}"/>
              </a:ext>
            </a:extLst>
          </p:cNvPr>
          <p:cNvSpPr/>
          <p:nvPr/>
        </p:nvSpPr>
        <p:spPr>
          <a:xfrm>
            <a:off x="5282236" y="2260546"/>
            <a:ext cx="5881064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Preference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A5B93-8C6C-A472-C8FF-5E524F5A6CE3}"/>
              </a:ext>
            </a:extLst>
          </p:cNvPr>
          <p:cNvSpPr/>
          <p:nvPr/>
        </p:nvSpPr>
        <p:spPr>
          <a:xfrm>
            <a:off x="5282236" y="4172898"/>
            <a:ext cx="5881064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Preference</a:t>
            </a:r>
          </a:p>
        </p:txBody>
      </p:sp>
    </p:spTree>
    <p:extLst>
      <p:ext uri="{BB962C8B-B14F-4D97-AF65-F5344CB8AC3E}">
        <p14:creationId xmlns:p14="http://schemas.microsoft.com/office/powerpoint/2010/main" val="116693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Objective Value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143577-1271-8EFE-3D3D-21EF62FF2632}"/>
              </a:ext>
            </a:extLst>
          </p:cNvPr>
          <p:cNvSpPr/>
          <p:nvPr/>
        </p:nvSpPr>
        <p:spPr>
          <a:xfrm>
            <a:off x="5282236" y="2260546"/>
            <a:ext cx="2507100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Preference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A5B93-8C6C-A472-C8FF-5E524F5A6CE3}"/>
              </a:ext>
            </a:extLst>
          </p:cNvPr>
          <p:cNvSpPr/>
          <p:nvPr/>
        </p:nvSpPr>
        <p:spPr>
          <a:xfrm>
            <a:off x="5282236" y="4172898"/>
            <a:ext cx="2507100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Preference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F95165-2622-9AC0-D15E-4874CC31BAB0}"/>
              </a:ext>
            </a:extLst>
          </p:cNvPr>
          <p:cNvSpPr/>
          <p:nvPr/>
        </p:nvSpPr>
        <p:spPr>
          <a:xfrm>
            <a:off x="8846708" y="2260545"/>
            <a:ext cx="2507100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Efficiency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A9AC8E-9ACB-D827-C728-C3F9AC5993BE}"/>
              </a:ext>
            </a:extLst>
          </p:cNvPr>
          <p:cNvSpPr/>
          <p:nvPr/>
        </p:nvSpPr>
        <p:spPr>
          <a:xfrm>
            <a:off x="8846708" y="4172897"/>
            <a:ext cx="2507100" cy="12615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FC6E1C6-0427-BF4D-591C-553C6D811C8E}"/>
              </a:ext>
            </a:extLst>
          </p:cNvPr>
          <p:cNvSpPr/>
          <p:nvPr/>
        </p:nvSpPr>
        <p:spPr>
          <a:xfrm>
            <a:off x="7904356" y="2618898"/>
            <a:ext cx="874616" cy="54487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95F49EF-20E6-83A9-E7F2-B67817D8315F}"/>
              </a:ext>
            </a:extLst>
          </p:cNvPr>
          <p:cNvSpPr/>
          <p:nvPr/>
        </p:nvSpPr>
        <p:spPr>
          <a:xfrm>
            <a:off x="7904356" y="4531250"/>
            <a:ext cx="874616" cy="54487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9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Objective Value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DCD51-A8F8-5FAF-0059-9114AAB47604}"/>
              </a:ext>
            </a:extLst>
          </p:cNvPr>
          <p:cNvSpPr txBox="1"/>
          <p:nvPr/>
        </p:nvSpPr>
        <p:spPr>
          <a:xfrm>
            <a:off x="5480270" y="2288913"/>
            <a:ext cx="591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Occupancy rate of chargers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Neglect the influence of the number of chargers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count those who got served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70B1C-CEEA-0D95-CED8-5524F93A708C}"/>
                  </a:ext>
                </a:extLst>
              </p:cNvPr>
              <p:cNvSpPr txBox="1"/>
              <p:nvPr/>
            </p:nvSpPr>
            <p:spPr>
              <a:xfrm>
                <a:off x="6739116" y="4715819"/>
                <a:ext cx="2320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𝑂𝑏𝑗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70B1C-CEEA-0D95-CED8-5524F93A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116" y="4715819"/>
                <a:ext cx="232057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46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Simulation Flow</a:t>
            </a:r>
            <a:endParaRPr lang="en-CN" dirty="0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349C0E2A-760D-1471-56B7-656955430941}"/>
              </a:ext>
            </a:extLst>
          </p:cNvPr>
          <p:cNvSpPr/>
          <p:nvPr/>
        </p:nvSpPr>
        <p:spPr>
          <a:xfrm>
            <a:off x="1080575" y="2623457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09FD8AAD-8EE3-55BF-6501-B256C65BF257}"/>
              </a:ext>
            </a:extLst>
          </p:cNvPr>
          <p:cNvSpPr/>
          <p:nvPr/>
        </p:nvSpPr>
        <p:spPr>
          <a:xfrm>
            <a:off x="4900612" y="2623456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2923D4DE-17E6-5BC2-FCF0-948B6DE62145}"/>
              </a:ext>
            </a:extLst>
          </p:cNvPr>
          <p:cNvSpPr/>
          <p:nvPr/>
        </p:nvSpPr>
        <p:spPr>
          <a:xfrm>
            <a:off x="8720649" y="2623455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Simulation</a:t>
            </a:r>
          </a:p>
        </p:txBody>
      </p:sp>
    </p:spTree>
    <p:extLst>
      <p:ext uri="{BB962C8B-B14F-4D97-AF65-F5344CB8AC3E}">
        <p14:creationId xmlns:p14="http://schemas.microsoft.com/office/powerpoint/2010/main" val="323023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902"/>
            <a:ext cx="369397" cy="3508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Objective Value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DCD51-A8F8-5FAF-0059-9114AAB47604}"/>
              </a:ext>
            </a:extLst>
          </p:cNvPr>
          <p:cNvSpPr txBox="1"/>
          <p:nvPr/>
        </p:nvSpPr>
        <p:spPr>
          <a:xfrm>
            <a:off x="5480270" y="825873"/>
            <a:ext cx="591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Occupancy rate of chargers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Neglect the influence of the number of chargers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70B1C-CEEA-0D95-CED8-5524F93A708C}"/>
                  </a:ext>
                </a:extLst>
              </p:cNvPr>
              <p:cNvSpPr txBox="1"/>
              <p:nvPr/>
            </p:nvSpPr>
            <p:spPr>
              <a:xfrm>
                <a:off x="6739116" y="2487866"/>
                <a:ext cx="2320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𝑂𝑏𝑗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𝑈𝑡𝑖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70B1C-CEEA-0D95-CED8-5524F93A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116" y="2487866"/>
                <a:ext cx="2320572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8E26BAB-7DF3-B055-4101-41DD944D8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0" y="3225871"/>
            <a:ext cx="7753350" cy="106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3C765-ABC5-DA4A-C4F3-AC26BD3AB640}"/>
              </a:ext>
            </a:extLst>
          </p:cNvPr>
          <p:cNvSpPr txBox="1"/>
          <p:nvPr/>
        </p:nvSpPr>
        <p:spPr>
          <a:xfrm>
            <a:off x="7062439" y="5977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\documentclass{article}&#10;\usepackage{amsmath}&#10;\pagestyle{empty}&#10;\begin{document}&#10;&#10;$$Eff = Area_{Rec} / Area_{Blue}$$&#10;&#10;&#10;\end{document}" title="IguanaTex Bitmap Display">
            <a:extLst>
              <a:ext uri="{FF2B5EF4-FFF2-40B4-BE49-F238E27FC236}">
                <a16:creationId xmlns:a16="http://schemas.microsoft.com/office/drawing/2014/main" id="{C0269C7F-BE8A-8484-EE4F-534F628EC9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66355" y="4787535"/>
            <a:ext cx="2895600" cy="3048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Uti = \sum\limits_{i \in Served_{Drivers}} P_i^{\alpha} D_i^{\gamma}$$&#10;&#10;\end{document}" title="IguanaTex Bitmap Display">
            <a:extLst>
              <a:ext uri="{FF2B5EF4-FFF2-40B4-BE49-F238E27FC236}">
                <a16:creationId xmlns:a16="http://schemas.microsoft.com/office/drawing/2014/main" id="{B4423E45-494E-6E8F-45BF-93D91019A0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28255" y="5303581"/>
            <a:ext cx="29718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D116D-897A-85FD-4537-5985593206AB}"/>
              </a:ext>
            </a:extLst>
          </p:cNvPr>
          <p:cNvSpPr txBox="1"/>
          <p:nvPr/>
        </p:nvSpPr>
        <p:spPr>
          <a:xfrm>
            <a:off x="5216344" y="4476678"/>
            <a:ext cx="112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Blue/Rec!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261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Global Settings -  Offline Observation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DCD51-A8F8-5FAF-0059-9114AAB47604}"/>
              </a:ext>
            </a:extLst>
          </p:cNvPr>
          <p:cNvSpPr txBox="1"/>
          <p:nvPr/>
        </p:nvSpPr>
        <p:spPr>
          <a:xfrm>
            <a:off x="5430927" y="2082800"/>
            <a:ext cx="42492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Drivers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70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Observation time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40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Available Parking Lots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2</a:t>
            </a:r>
          </a:p>
          <a:p>
            <a:pPr marL="285750" indent="-10287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Available chargers 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20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Charging Time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b="1" dirty="0"/>
              <a:t>Base : </a:t>
            </a:r>
            <a:r>
              <a:rPr lang="en-US" sz="1600" dirty="0"/>
              <a:t>30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b="1" dirty="0"/>
              <a:t>Range : </a:t>
            </a:r>
            <a:r>
              <a:rPr lang="en-US" sz="1600" dirty="0"/>
              <a:t>±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A887E-0ED5-F144-D9B7-C9D326334FEA}"/>
              </a:ext>
            </a:extLst>
          </p:cNvPr>
          <p:cNvSpPr txBox="1"/>
          <p:nvPr/>
        </p:nvSpPr>
        <p:spPr>
          <a:xfrm>
            <a:off x="8628380" y="2082800"/>
            <a:ext cx="2395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Scenario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b="1" dirty="0"/>
              <a:t>Normal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b="1" dirty="0"/>
              <a:t>Game Days</a:t>
            </a:r>
          </a:p>
        </p:txBody>
      </p:sp>
    </p:spTree>
    <p:extLst>
      <p:ext uri="{BB962C8B-B14F-4D97-AF65-F5344CB8AC3E}">
        <p14:creationId xmlns:p14="http://schemas.microsoft.com/office/powerpoint/2010/main" val="317389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Global Settings -  Offline Observation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DCD51-A8F8-5FAF-0059-9114AAB47604}"/>
              </a:ext>
            </a:extLst>
          </p:cNvPr>
          <p:cNvSpPr txBox="1"/>
          <p:nvPr/>
        </p:nvSpPr>
        <p:spPr>
          <a:xfrm>
            <a:off x="5166766" y="1872404"/>
            <a:ext cx="666963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Data Generation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Price</a:t>
            </a:r>
          </a:p>
          <a:p>
            <a:pPr marL="1200150" lvl="2" indent="-102870">
              <a:buFont typeface="Arial" panose="020B0604020202020204" pitchFamily="34" charset="0"/>
              <a:buChar char="•"/>
            </a:pPr>
            <a:r>
              <a:rPr lang="en-US" sz="1600" dirty="0"/>
              <a:t>Random, Uniform over base ± range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Distance</a:t>
            </a:r>
          </a:p>
          <a:p>
            <a:pPr marL="1200150" lvl="2" indent="-102870">
              <a:buFont typeface="Arial" panose="020B0604020202020204" pitchFamily="34" charset="0"/>
              <a:buChar char="•"/>
            </a:pPr>
            <a:r>
              <a:rPr lang="en-US" sz="1600" dirty="0"/>
              <a:t>Random, Uniform over base ± range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Arrival</a:t>
            </a:r>
          </a:p>
          <a:p>
            <a:pPr marL="1200150" lvl="2" indent="-102870">
              <a:buFont typeface="Arial" panose="020B0604020202020204" pitchFamily="34" charset="0"/>
              <a:buChar char="•"/>
            </a:pPr>
            <a:r>
              <a:rPr lang="en-US" sz="1600" dirty="0"/>
              <a:t>Random</a:t>
            </a:r>
          </a:p>
          <a:p>
            <a:pPr marL="1200150" lvl="2" indent="-102870">
              <a:buFont typeface="Arial" panose="020B0604020202020204" pitchFamily="34" charset="0"/>
              <a:buChar char="•"/>
            </a:pPr>
            <a:r>
              <a:rPr lang="en-US" sz="1600" dirty="0"/>
              <a:t>Ascending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Choice Model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Alpha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Beta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Gamma</a:t>
            </a:r>
          </a:p>
          <a:p>
            <a:pPr marL="285750" indent="-10287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102870">
              <a:buFont typeface="Arial" panose="020B0604020202020204" pitchFamily="34" charset="0"/>
              <a:buChar char="•"/>
            </a:pPr>
            <a:r>
              <a:rPr lang="en-US" sz="1600" b="1" dirty="0"/>
              <a:t>Simulation Model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r>
              <a:rPr lang="en-US" sz="1600" dirty="0"/>
              <a:t>Staying Probability</a:t>
            </a:r>
          </a:p>
          <a:p>
            <a:pPr marL="742950" lvl="1" indent="-10287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612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Results – Fixed Situation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 rot="16200000">
            <a:off x="6040967" y="1197445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B26C22-54CA-CB06-1FC4-85B643E09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5005"/>
              </p:ext>
            </p:extLst>
          </p:nvPr>
        </p:nvGraphicFramePr>
        <p:xfrm>
          <a:off x="896813" y="1872404"/>
          <a:ext cx="10081852" cy="134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8447">
                  <a:extLst>
                    <a:ext uri="{9D8B030D-6E8A-4147-A177-3AD203B41FA5}">
                      <a16:colId xmlns:a16="http://schemas.microsoft.com/office/drawing/2014/main" val="1446993667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446797728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327327958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332920081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1316330506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4126794521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2376180900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1679981147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3186891540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1310345109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1827004869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4251169677"/>
                    </a:ext>
                  </a:extLst>
                </a:gridCol>
                <a:gridCol w="749036">
                  <a:extLst>
                    <a:ext uri="{9D8B030D-6E8A-4147-A177-3AD203B41FA5}">
                      <a16:colId xmlns:a16="http://schemas.microsoft.com/office/drawing/2014/main" val="2863848375"/>
                    </a:ext>
                  </a:extLst>
                </a:gridCol>
              </a:tblGrid>
              <a:tr h="2238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General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Scenario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Data Generation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Choice Model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Simulation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21951"/>
                  </a:ext>
                </a:extLst>
              </a:tr>
              <a:tr h="22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Drivers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Normal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　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Price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Distance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Arrival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Beta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Gamma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Stay_Prob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Leave_Ctl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Theta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extLst>
                  <a:ext uri="{0D108BD9-81ED-4DB2-BD59-A6C34878D82A}">
                    <a16:rowId xmlns:a16="http://schemas.microsoft.com/office/drawing/2014/main" val="314503383"/>
                  </a:ext>
                </a:extLst>
              </a:tr>
              <a:tr h="22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Ob_Time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Randomness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Fixed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Fixed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Fixed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-0.5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-</a:t>
                      </a:r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extLst>
                  <a:ext uri="{0D108BD9-81ED-4DB2-BD59-A6C34878D82A}">
                    <a16:rowId xmlns:a16="http://schemas.microsoft.com/office/drawing/2014/main" val="437433699"/>
                  </a:ext>
                </a:extLst>
              </a:tr>
              <a:tr h="22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Park_Lots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Range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10263"/>
                  </a:ext>
                </a:extLst>
              </a:tr>
              <a:tr h="22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Chargers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Base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Asc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31685"/>
                  </a:ext>
                </a:extLst>
              </a:tr>
              <a:tr h="22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Charging_time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30±5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Other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Asc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85" marR="8285" marT="828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7277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8FA2F98-3068-354C-C92F-9E6EB363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6" y="541402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193F0-4D73-B36C-56A6-ECD1993EA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3"/>
          <a:stretch/>
        </p:blipFill>
        <p:spPr>
          <a:xfrm>
            <a:off x="95417" y="1794724"/>
            <a:ext cx="12080681" cy="46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193F0-4D73-B36C-56A6-ECD1993EA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36"/>
          <a:stretch/>
        </p:blipFill>
        <p:spPr>
          <a:xfrm>
            <a:off x="111319" y="1709531"/>
            <a:ext cx="12080681" cy="44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76140-016B-3444-959E-FC4DFA1424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7E1C2-76CF-DB42-AC88-EB1973827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Generation – Initial Data Generation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Data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A4150BA5-40D7-14E0-A1A2-630776315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861" y="3514950"/>
            <a:ext cx="1066799" cy="10667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D562DB-469D-D00E-024B-58BEA86DF5F6}"/>
              </a:ext>
            </a:extLst>
          </p:cNvPr>
          <p:cNvGrpSpPr/>
          <p:nvPr/>
        </p:nvGrpSpPr>
        <p:grpSpPr>
          <a:xfrm>
            <a:off x="6959600" y="2501291"/>
            <a:ext cx="4895246" cy="3021390"/>
            <a:chOff x="638122" y="1957025"/>
            <a:chExt cx="6652870" cy="3962004"/>
          </a:xfrm>
        </p:grpSpPr>
        <p:pic>
          <p:nvPicPr>
            <p:cNvPr id="12" name="Picture 2" descr="Madison Wisconsin Map - GIS Geography">
              <a:extLst>
                <a:ext uri="{FF2B5EF4-FFF2-40B4-BE49-F238E27FC236}">
                  <a16:creationId xmlns:a16="http://schemas.microsoft.com/office/drawing/2014/main" id="{070CB4AF-FC01-88B5-09F2-73CEEB7CC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22" y="1957025"/>
              <a:ext cx="6652870" cy="396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2BAE1E-576F-1AE8-4C2C-E2F6824C9D76}"/>
                </a:ext>
              </a:extLst>
            </p:cNvPr>
            <p:cNvSpPr/>
            <p:nvPr/>
          </p:nvSpPr>
          <p:spPr>
            <a:xfrm>
              <a:off x="638122" y="1957025"/>
              <a:ext cx="6652870" cy="3962004"/>
            </a:xfrm>
            <a:prstGeom prst="rect">
              <a:avLst/>
            </a:prstGeom>
            <a:solidFill>
              <a:schemeClr val="accent4">
                <a:alpha val="38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5" name="Graphic 14" descr="Marker with solid fill">
              <a:extLst>
                <a:ext uri="{FF2B5EF4-FFF2-40B4-BE49-F238E27FC236}">
                  <a16:creationId xmlns:a16="http://schemas.microsoft.com/office/drawing/2014/main" id="{AB361C6F-70C1-7285-DF3E-5F3D4D4DF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6119" y="3192953"/>
              <a:ext cx="376673" cy="376673"/>
            </a:xfrm>
            <a:prstGeom prst="rect">
              <a:avLst/>
            </a:prstGeom>
          </p:spPr>
        </p:pic>
        <p:pic>
          <p:nvPicPr>
            <p:cNvPr id="16" name="Graphic 15" descr="Marker with solid fill">
              <a:extLst>
                <a:ext uri="{FF2B5EF4-FFF2-40B4-BE49-F238E27FC236}">
                  <a16:creationId xmlns:a16="http://schemas.microsoft.com/office/drawing/2014/main" id="{046E6748-1466-1644-1F12-0C1B3322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55410" y="1969265"/>
              <a:ext cx="376673" cy="376673"/>
            </a:xfrm>
            <a:prstGeom prst="rect">
              <a:avLst/>
            </a:prstGeom>
          </p:spPr>
        </p:pic>
        <p:pic>
          <p:nvPicPr>
            <p:cNvPr id="17" name="Graphic 16" descr="Marker with solid fill">
              <a:extLst>
                <a:ext uri="{FF2B5EF4-FFF2-40B4-BE49-F238E27FC236}">
                  <a16:creationId xmlns:a16="http://schemas.microsoft.com/office/drawing/2014/main" id="{8657F4DC-AAFC-1E5C-2285-11A5EC32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4499" y="3985712"/>
              <a:ext cx="376673" cy="376673"/>
            </a:xfrm>
            <a:prstGeom prst="rect">
              <a:avLst/>
            </a:prstGeom>
          </p:spPr>
        </p:pic>
        <p:pic>
          <p:nvPicPr>
            <p:cNvPr id="18" name="Graphic 17" descr="Marker with solid fill">
              <a:extLst>
                <a:ext uri="{FF2B5EF4-FFF2-40B4-BE49-F238E27FC236}">
                  <a16:creationId xmlns:a16="http://schemas.microsoft.com/office/drawing/2014/main" id="{FE18EB6D-7765-4241-4538-8B8DF7466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2301" y="4534775"/>
              <a:ext cx="376673" cy="37667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243EC6-CB79-00FB-10A5-9B9D2670A066}"/>
              </a:ext>
            </a:extLst>
          </p:cNvPr>
          <p:cNvGrpSpPr/>
          <p:nvPr/>
        </p:nvGrpSpPr>
        <p:grpSpPr>
          <a:xfrm>
            <a:off x="4899235" y="1793150"/>
            <a:ext cx="1756609" cy="1378853"/>
            <a:chOff x="4899235" y="1793150"/>
            <a:chExt cx="1756609" cy="137885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FC93789-89CD-2061-5F34-50F351FA46B2}"/>
                </a:ext>
              </a:extLst>
            </p:cNvPr>
            <p:cNvGrpSpPr/>
            <p:nvPr/>
          </p:nvGrpSpPr>
          <p:grpSpPr>
            <a:xfrm>
              <a:off x="4899235" y="1793150"/>
              <a:ext cx="1756609" cy="1378853"/>
              <a:chOff x="5178769" y="1811864"/>
              <a:chExt cx="1756609" cy="1378853"/>
            </a:xfrm>
          </p:grpSpPr>
          <p:sp>
            <p:nvSpPr>
              <p:cNvPr id="20" name="Cloud Callout 19">
                <a:extLst>
                  <a:ext uri="{FF2B5EF4-FFF2-40B4-BE49-F238E27FC236}">
                    <a16:creationId xmlns:a16="http://schemas.microsoft.com/office/drawing/2014/main" id="{03CD2A4C-11B6-C8CC-15C7-24FEF302D623}"/>
                  </a:ext>
                </a:extLst>
              </p:cNvPr>
              <p:cNvSpPr/>
              <p:nvPr/>
            </p:nvSpPr>
            <p:spPr>
              <a:xfrm>
                <a:off x="5178769" y="1811864"/>
                <a:ext cx="1756609" cy="1378853"/>
              </a:xfrm>
              <a:prstGeom prst="cloudCallout">
                <a:avLst>
                  <a:gd name="adj1" fmla="val -38178"/>
                  <a:gd name="adj2" fmla="val 8696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22" name="Graphic 21" descr="Fuel outline">
                <a:extLst>
                  <a:ext uri="{FF2B5EF4-FFF2-40B4-BE49-F238E27FC236}">
                    <a16:creationId xmlns:a16="http://schemas.microsoft.com/office/drawing/2014/main" id="{FDE7D18A-9A6F-47DE-2C34-BCA36869B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76967" y="2208443"/>
                <a:ext cx="600824" cy="600824"/>
              </a:xfrm>
              <a:prstGeom prst="rect">
                <a:avLst/>
              </a:prstGeom>
            </p:spPr>
          </p:pic>
          <p:pic>
            <p:nvPicPr>
              <p:cNvPr id="28" name="Graphic 27" descr="Walk outline">
                <a:extLst>
                  <a:ext uri="{FF2B5EF4-FFF2-40B4-BE49-F238E27FC236}">
                    <a16:creationId xmlns:a16="http://schemas.microsoft.com/office/drawing/2014/main" id="{222AB4DB-333E-994F-D82E-4B1FEED7D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86782" y="2194795"/>
                <a:ext cx="600824" cy="600824"/>
              </a:xfrm>
              <a:prstGeom prst="rect">
                <a:avLst/>
              </a:prstGeom>
            </p:spPr>
          </p:pic>
        </p:grpSp>
        <p:pic>
          <p:nvPicPr>
            <p:cNvPr id="31" name="Graphic 30" descr="Dollar outline">
              <a:extLst>
                <a:ext uri="{FF2B5EF4-FFF2-40B4-BE49-F238E27FC236}">
                  <a16:creationId xmlns:a16="http://schemas.microsoft.com/office/drawing/2014/main" id="{E2EC4F89-C423-3F8D-A476-35BAC5B7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29258" y="2242215"/>
              <a:ext cx="536820" cy="536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70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Generation – Initial Data Generation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Data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757125-7612-1A8B-89EF-F250B46EF965}"/>
              </a:ext>
            </a:extLst>
          </p:cNvPr>
          <p:cNvSpPr/>
          <p:nvPr/>
        </p:nvSpPr>
        <p:spPr>
          <a:xfrm>
            <a:off x="5446285" y="2106770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403466-C1D2-45CC-5D5F-B91D33C2D185}"/>
              </a:ext>
            </a:extLst>
          </p:cNvPr>
          <p:cNvSpPr/>
          <p:nvPr/>
        </p:nvSpPr>
        <p:spPr>
          <a:xfrm>
            <a:off x="5446285" y="2716369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29E420-FCF4-A6A9-C5F6-552D05C978B9}"/>
              </a:ext>
            </a:extLst>
          </p:cNvPr>
          <p:cNvSpPr/>
          <p:nvPr/>
        </p:nvSpPr>
        <p:spPr>
          <a:xfrm>
            <a:off x="5446285" y="3325968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AF8B31-D2E7-EAA3-AFCA-2F1FBD8FF50D}"/>
              </a:ext>
            </a:extLst>
          </p:cNvPr>
          <p:cNvSpPr/>
          <p:nvPr/>
        </p:nvSpPr>
        <p:spPr>
          <a:xfrm>
            <a:off x="9012445" y="2716368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4F3144B-2A4F-61B7-9EC0-F6DA11AC286A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6745715" y="2367544"/>
            <a:ext cx="2266730" cy="60959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0EC85C05-1468-4E75-326C-CF670D83247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745715" y="2977142"/>
            <a:ext cx="2266730" cy="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8D2586FD-7C2D-35E6-7F03-5CF507EFE91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745715" y="2977142"/>
            <a:ext cx="2266730" cy="6096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9A7BE4-3F99-A346-160D-55101129505D}"/>
              </a:ext>
            </a:extLst>
          </p:cNvPr>
          <p:cNvSpPr/>
          <p:nvPr/>
        </p:nvSpPr>
        <p:spPr>
          <a:xfrm>
            <a:off x="5446285" y="4781599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Arrival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7D85A69-C0E9-21BA-8270-3F9CD4D475BF}"/>
              </a:ext>
            </a:extLst>
          </p:cNvPr>
          <p:cNvSpPr/>
          <p:nvPr/>
        </p:nvSpPr>
        <p:spPr>
          <a:xfrm>
            <a:off x="9012445" y="4781599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Inflow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F62C78D-A646-2B14-4E2C-0A7B9D570234}"/>
              </a:ext>
            </a:extLst>
          </p:cNvPr>
          <p:cNvCxnSpPr>
            <a:cxnSpLocks/>
          </p:cNvCxnSpPr>
          <p:nvPr/>
        </p:nvCxnSpPr>
        <p:spPr>
          <a:xfrm flipV="1">
            <a:off x="6745715" y="5042372"/>
            <a:ext cx="2266730" cy="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8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Generation – Initial Data Generation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Data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C3607-32AA-8C0A-D60B-BA9493B39A57}"/>
              </a:ext>
            </a:extLst>
          </p:cNvPr>
          <p:cNvSpPr txBox="1"/>
          <p:nvPr/>
        </p:nvSpPr>
        <p:spPr>
          <a:xfrm>
            <a:off x="5354498" y="1700051"/>
            <a:ext cx="591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Uniform Distribution on given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Uniform Distribution on given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Enumeration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Arrival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Uniform Distribution on given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Ascending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Generation – Initial Data Generation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Data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5525BC-0D90-4D82-F53B-43A54D2A6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31508"/>
              </p:ext>
            </p:extLst>
          </p:nvPr>
        </p:nvGraphicFramePr>
        <p:xfrm>
          <a:off x="4789169" y="2153920"/>
          <a:ext cx="6922105" cy="3284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68752536"/>
                    </a:ext>
                  </a:extLst>
                </a:gridCol>
                <a:gridCol w="288291">
                  <a:extLst>
                    <a:ext uri="{9D8B030D-6E8A-4147-A177-3AD203B41FA5}">
                      <a16:colId xmlns:a16="http://schemas.microsoft.com/office/drawing/2014/main" val="1943669114"/>
                    </a:ext>
                  </a:extLst>
                </a:gridCol>
                <a:gridCol w="183197">
                  <a:extLst>
                    <a:ext uri="{9D8B030D-6E8A-4147-A177-3AD203B41FA5}">
                      <a16:colId xmlns:a16="http://schemas.microsoft.com/office/drawing/2014/main" val="228541364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88513018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1908697689"/>
                    </a:ext>
                  </a:extLst>
                </a:gridCol>
                <a:gridCol w="732471">
                  <a:extLst>
                    <a:ext uri="{9D8B030D-6E8A-4147-A177-3AD203B41FA5}">
                      <a16:colId xmlns:a16="http://schemas.microsoft.com/office/drawing/2014/main" val="2878530456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2151547257"/>
                    </a:ext>
                  </a:extLst>
                </a:gridCol>
                <a:gridCol w="487204">
                  <a:extLst>
                    <a:ext uri="{9D8B030D-6E8A-4147-A177-3AD203B41FA5}">
                      <a16:colId xmlns:a16="http://schemas.microsoft.com/office/drawing/2014/main" val="2543397568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1914125192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4261104566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2775386235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964165625"/>
                    </a:ext>
                  </a:extLst>
                </a:gridCol>
                <a:gridCol w="428149">
                  <a:extLst>
                    <a:ext uri="{9D8B030D-6E8A-4147-A177-3AD203B41FA5}">
                      <a16:colId xmlns:a16="http://schemas.microsoft.com/office/drawing/2014/main" val="4053550506"/>
                    </a:ext>
                  </a:extLst>
                </a:gridCol>
                <a:gridCol w="311943">
                  <a:extLst>
                    <a:ext uri="{9D8B030D-6E8A-4147-A177-3AD203B41FA5}">
                      <a16:colId xmlns:a16="http://schemas.microsoft.com/office/drawing/2014/main" val="3314540270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31201721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1707700572"/>
                    </a:ext>
                  </a:extLst>
                </a:gridCol>
                <a:gridCol w="254605">
                  <a:extLst>
                    <a:ext uri="{9D8B030D-6E8A-4147-A177-3AD203B41FA5}">
                      <a16:colId xmlns:a16="http://schemas.microsoft.com/office/drawing/2014/main" val="663761675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Price</a:t>
                      </a:r>
                      <a:endParaRPr lang="en-US" sz="2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Spots</a:t>
                      </a:r>
                      <a:endParaRPr lang="en-US" sz="2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Distance</a:t>
                      </a:r>
                      <a:endParaRPr lang="en-US" sz="2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Arrival</a:t>
                      </a: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181736"/>
                  </a:ext>
                </a:extLst>
              </a:tr>
              <a:tr h="297317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Drivers</a:t>
                      </a:r>
                      <a:endParaRPr lang="en-US" sz="16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3775246883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522430685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642977132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121445888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4247361254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3658171519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3074727167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422961167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3710695350"/>
                  </a:ext>
                </a:extLst>
              </a:tr>
              <a:tr h="297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211592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33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Simulation Flow</a:t>
            </a:r>
            <a:endParaRPr lang="en-CN" dirty="0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349C0E2A-760D-1471-56B7-656955430941}"/>
              </a:ext>
            </a:extLst>
          </p:cNvPr>
          <p:cNvSpPr/>
          <p:nvPr/>
        </p:nvSpPr>
        <p:spPr>
          <a:xfrm>
            <a:off x="1080575" y="2623457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Generation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09FD8AAD-8EE3-55BF-6501-B256C65BF257}"/>
              </a:ext>
            </a:extLst>
          </p:cNvPr>
          <p:cNvSpPr/>
          <p:nvPr/>
        </p:nvSpPr>
        <p:spPr>
          <a:xfrm>
            <a:off x="4900612" y="2623456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2923D4DE-17E6-5BC2-FCF0-948B6DE62145}"/>
              </a:ext>
            </a:extLst>
          </p:cNvPr>
          <p:cNvSpPr/>
          <p:nvPr/>
        </p:nvSpPr>
        <p:spPr>
          <a:xfrm>
            <a:off x="8720649" y="2623455"/>
            <a:ext cx="2390775" cy="2390775"/>
          </a:xfrm>
          <a:prstGeom prst="round2DiagRect">
            <a:avLst/>
          </a:prstGeom>
          <a:solidFill>
            <a:srgbClr val="C60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29377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Choice Model -  Cobb-Douglas Function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143577-1271-8EFE-3D3D-21EF62FF2632}"/>
              </a:ext>
            </a:extLst>
          </p:cNvPr>
          <p:cNvSpPr/>
          <p:nvPr/>
        </p:nvSpPr>
        <p:spPr>
          <a:xfrm>
            <a:off x="5517405" y="2009933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16CB5C-01F8-7D7C-A056-6BA9CCD7A199}"/>
              </a:ext>
            </a:extLst>
          </p:cNvPr>
          <p:cNvSpPr/>
          <p:nvPr/>
        </p:nvSpPr>
        <p:spPr>
          <a:xfrm>
            <a:off x="5517405" y="2619532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7C8A5D-9118-D346-D148-1B39C4990C20}"/>
              </a:ext>
            </a:extLst>
          </p:cNvPr>
          <p:cNvSpPr/>
          <p:nvPr/>
        </p:nvSpPr>
        <p:spPr>
          <a:xfrm>
            <a:off x="5517405" y="3229131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2898F7-C49E-ABC1-1746-A994D64C20ED}"/>
              </a:ext>
            </a:extLst>
          </p:cNvPr>
          <p:cNvSpPr/>
          <p:nvPr/>
        </p:nvSpPr>
        <p:spPr>
          <a:xfrm>
            <a:off x="9083565" y="2619531"/>
            <a:ext cx="1299430" cy="5215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A04CC70-5A10-EFFA-F31B-5C5723D972A4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6816835" y="2270707"/>
            <a:ext cx="2266730" cy="60959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A6EE5CE-3ABF-7CC2-064B-8E70FB148A1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816835" y="2880305"/>
            <a:ext cx="2266730" cy="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F745951-4C0C-1A7F-BD3E-3F087977289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816835" y="2880305"/>
            <a:ext cx="2266730" cy="6096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5EDA16-8561-8B21-8383-7F9C8FCBD4EB}"/>
                  </a:ext>
                </a:extLst>
              </p:cNvPr>
              <p:cNvSpPr/>
              <p:nvPr/>
            </p:nvSpPr>
            <p:spPr>
              <a:xfrm>
                <a:off x="5360381" y="4872033"/>
                <a:ext cx="1471237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B5EDA16-8561-8B21-8383-7F9C8FCBD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381" y="4872033"/>
                <a:ext cx="1471237" cy="382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E4976C-45F2-87E8-7673-39F7E28FDB7F}"/>
                  </a:ext>
                </a:extLst>
              </p:cNvPr>
              <p:cNvSpPr txBox="1"/>
              <p:nvPr/>
            </p:nvSpPr>
            <p:spPr>
              <a:xfrm>
                <a:off x="7752080" y="3995678"/>
                <a:ext cx="430784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: parameter for </a:t>
                </a:r>
                <a:r>
                  <a:rPr lang="en-US" b="1" dirty="0"/>
                  <a:t>Price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FFFF00"/>
                    </a:highlight>
                  </a:rPr>
                  <a:t>Negative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lower price the better utility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: parameter for </a:t>
                </a:r>
                <a:r>
                  <a:rPr lang="en-US" b="1" dirty="0"/>
                  <a:t>Spots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FFFF00"/>
                    </a:highlight>
                  </a:rPr>
                  <a:t>Positive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more spots the better utility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: parameter for </a:t>
                </a:r>
                <a:r>
                  <a:rPr lang="en-US" b="1" dirty="0"/>
                  <a:t>Distance</a:t>
                </a:r>
                <a:r>
                  <a:rPr lang="en-US" dirty="0"/>
                  <a:t> to destination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FFFF00"/>
                    </a:highlight>
                  </a:rPr>
                  <a:t>Negative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closer distance the better utility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E4976C-45F2-87E8-7673-39F7E28FD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080" y="3995678"/>
                <a:ext cx="4307840" cy="2862322"/>
              </a:xfrm>
              <a:prstGeom prst="rect">
                <a:avLst/>
              </a:prstGeom>
              <a:blipFill>
                <a:blip r:embed="rId4"/>
                <a:stretch>
                  <a:fillRect l="-882" t="-885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B9A1FF1-4A9C-FEB0-0EC0-6BE4503E4244}"/>
              </a:ext>
            </a:extLst>
          </p:cNvPr>
          <p:cNvSpPr txBox="1"/>
          <p:nvPr/>
        </p:nvSpPr>
        <p:spPr>
          <a:xfrm>
            <a:off x="5365868" y="441467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740000"/>
                </a:solidFill>
              </a:rPr>
              <a:t>MAX UTILITY</a:t>
            </a:r>
          </a:p>
        </p:txBody>
      </p:sp>
    </p:spTree>
    <p:extLst>
      <p:ext uri="{BB962C8B-B14F-4D97-AF65-F5344CB8AC3E}">
        <p14:creationId xmlns:p14="http://schemas.microsoft.com/office/powerpoint/2010/main" val="314640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9D-6EB7-744E-A622-C40E6CBC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64B31-B7F3-9D4D-A9B9-56BB34562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Choice Model -  Cobb-Douglas Function</a:t>
            </a:r>
            <a:endParaRPr lang="en-C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16A7FC-192E-9D2D-95CD-9F65A4ABF992}"/>
              </a:ext>
            </a:extLst>
          </p:cNvPr>
          <p:cNvSpPr/>
          <p:nvPr/>
        </p:nvSpPr>
        <p:spPr>
          <a:xfrm>
            <a:off x="793530" y="3522133"/>
            <a:ext cx="2987506" cy="6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AB506-4914-C59A-F04A-0837FB97AA2C}"/>
              </a:ext>
            </a:extLst>
          </p:cNvPr>
          <p:cNvSpPr/>
          <p:nvPr/>
        </p:nvSpPr>
        <p:spPr>
          <a:xfrm>
            <a:off x="4182534" y="1700051"/>
            <a:ext cx="110066" cy="462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858E0F-CEEF-36F8-D8A9-594ECF6EA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02145"/>
              </p:ext>
            </p:extLst>
          </p:nvPr>
        </p:nvGraphicFramePr>
        <p:xfrm>
          <a:off x="4817635" y="2255520"/>
          <a:ext cx="6869540" cy="36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184">
                  <a:extLst>
                    <a:ext uri="{9D8B030D-6E8A-4147-A177-3AD203B41FA5}">
                      <a16:colId xmlns:a16="http://schemas.microsoft.com/office/drawing/2014/main" val="368752536"/>
                    </a:ext>
                  </a:extLst>
                </a:gridCol>
                <a:gridCol w="290101">
                  <a:extLst>
                    <a:ext uri="{9D8B030D-6E8A-4147-A177-3AD203B41FA5}">
                      <a16:colId xmlns:a16="http://schemas.microsoft.com/office/drawing/2014/main" val="1943669114"/>
                    </a:ext>
                  </a:extLst>
                </a:gridCol>
                <a:gridCol w="223520">
                  <a:extLst>
                    <a:ext uri="{9D8B030D-6E8A-4147-A177-3AD203B41FA5}">
                      <a16:colId xmlns:a16="http://schemas.microsoft.com/office/drawing/2014/main" val="228541364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513018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1908697689"/>
                    </a:ext>
                  </a:extLst>
                </a:gridCol>
                <a:gridCol w="209504">
                  <a:extLst>
                    <a:ext uri="{9D8B030D-6E8A-4147-A177-3AD203B41FA5}">
                      <a16:colId xmlns:a16="http://schemas.microsoft.com/office/drawing/2014/main" val="2878530456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2151547257"/>
                    </a:ext>
                  </a:extLst>
                </a:gridCol>
                <a:gridCol w="435952">
                  <a:extLst>
                    <a:ext uri="{9D8B030D-6E8A-4147-A177-3AD203B41FA5}">
                      <a16:colId xmlns:a16="http://schemas.microsoft.com/office/drawing/2014/main" val="2543397568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1914125192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4261104566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2775386235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964165625"/>
                    </a:ext>
                  </a:extLst>
                </a:gridCol>
                <a:gridCol w="383109">
                  <a:extLst>
                    <a:ext uri="{9D8B030D-6E8A-4147-A177-3AD203B41FA5}">
                      <a16:colId xmlns:a16="http://schemas.microsoft.com/office/drawing/2014/main" val="4053550506"/>
                    </a:ext>
                  </a:extLst>
                </a:gridCol>
                <a:gridCol w="279128">
                  <a:extLst>
                    <a:ext uri="{9D8B030D-6E8A-4147-A177-3AD203B41FA5}">
                      <a16:colId xmlns:a16="http://schemas.microsoft.com/office/drawing/2014/main" val="3314540270"/>
                    </a:ext>
                  </a:extLst>
                </a:gridCol>
                <a:gridCol w="353704">
                  <a:extLst>
                    <a:ext uri="{9D8B030D-6E8A-4147-A177-3AD203B41FA5}">
                      <a16:colId xmlns:a16="http://schemas.microsoft.com/office/drawing/2014/main" val="3120172112"/>
                    </a:ext>
                  </a:extLst>
                </a:gridCol>
                <a:gridCol w="379274">
                  <a:extLst>
                    <a:ext uri="{9D8B030D-6E8A-4147-A177-3AD203B41FA5}">
                      <a16:colId xmlns:a16="http://schemas.microsoft.com/office/drawing/2014/main" val="1707700572"/>
                    </a:ext>
                  </a:extLst>
                </a:gridCol>
                <a:gridCol w="227821">
                  <a:extLst>
                    <a:ext uri="{9D8B030D-6E8A-4147-A177-3AD203B41FA5}">
                      <a16:colId xmlns:a16="http://schemas.microsoft.com/office/drawing/2014/main" val="663761675"/>
                    </a:ext>
                  </a:extLst>
                </a:gridCol>
                <a:gridCol w="675618">
                  <a:extLst>
                    <a:ext uri="{9D8B030D-6E8A-4147-A177-3AD203B41FA5}">
                      <a16:colId xmlns:a16="http://schemas.microsoft.com/office/drawing/2014/main" val="1977821147"/>
                    </a:ext>
                  </a:extLst>
                </a:gridCol>
              </a:tblGrid>
              <a:tr h="9971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　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Price</a:t>
                      </a:r>
                      <a:endParaRPr lang="en-US" sz="18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1821" marR="81821" marT="40910" marB="4091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Spots</a:t>
                      </a:r>
                      <a:endParaRPr lang="en-US" sz="18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1821" marR="81821" marT="40910" marB="4091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Distance</a:t>
                      </a:r>
                      <a:endParaRPr lang="en-US" sz="18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1821" marR="81821" marT="40910" marB="4091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Arrival</a:t>
                      </a:r>
                      <a:endParaRPr lang="en-US" sz="18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1821" marR="81821" marT="40910" marB="4091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sng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Choice</a:t>
                      </a:r>
                      <a:endParaRPr lang="en-US" sz="1800" b="1" i="0" u="sng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2811181736"/>
                  </a:ext>
                </a:extLst>
              </a:tr>
              <a:tr h="26604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Drivers</a:t>
                      </a:r>
                      <a:endParaRPr lang="en-US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1821" marR="81821" marT="40910" marB="4091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3775246883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1522430685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1642977132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1121445888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4247361254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3658171519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3074727167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1422961167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3710695350"/>
                  </a:ext>
                </a:extLst>
              </a:tr>
              <a:tr h="266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70" marR="5570" marT="5570" marB="0" anchor="ctr"/>
                </a:tc>
                <a:extLst>
                  <a:ext uri="{0D108BD9-81ED-4DB2-BD59-A6C34878D82A}">
                    <a16:rowId xmlns:a16="http://schemas.microsoft.com/office/drawing/2014/main" val="211592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58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14"/>
  <p:tag name="OUTPUTTYPE" val="PDF"/>
  <p:tag name="IGUANATEXVERSION" val="160"/>
  <p:tag name="LATEXADDIN" val="\documentclass{article}&#10;\usepackage{amsmath}&#10;\pagestyle{empty}&#10;\begin{document}&#10;&#10;$$Eff = Area_{Rec} / Area_{Blue}$$&#10;&#10;&#10;\end{document}"/>
  <p:tag name="IGUANATEXSIZE" val="20"/>
  <p:tag name="IGUANATEXCURSOR" val="107"/>
  <p:tag name="TRANSPARENCY" val="True"/>
  <p:tag name="LATEXENGINEID" val="0"/>
  <p:tag name="TEMPFOLDER" val="/private/var/folders/f5/wm3m29_94x59hv9zh1lgypcm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17"/>
  <p:tag name="OUTPUTTYPE" val="PDF"/>
  <p:tag name="IGUANATEXVERSION" val="160"/>
  <p:tag name="LATEXADDIN" val="\documentclass{article}&#10;\usepackage{amsmath}&#10;\pagestyle{empty}&#10;\begin{document}&#10;&#10;&#10;$$Uti = \sum\limits_{i \in Served_{Drivers}} P_i^{\alpha} D_i^{\gamma}$$&#10;&#10;\end{document}"/>
  <p:tag name="IGUANATEXSIZE" val="20"/>
  <p:tag name="IGUANATEXCURSOR" val="154"/>
  <p:tag name="TRANSPARENCY" val="True"/>
  <p:tag name="LATEXENGINEID" val="0"/>
  <p:tag name="TEMPFOLDER" val="/private/var/folders/f5/wm3m29_94x59hv9zh1lgypcm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EE53F8E8-97B4-BB43-8F26-61F472A23581}" vid="{BE60D276-41EE-B644-9469-BC10D8872B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7815</TotalTime>
  <Words>1199</Words>
  <Application>Microsoft Macintosh PowerPoint</Application>
  <PresentationFormat>Widescreen</PresentationFormat>
  <Paragraphs>300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等线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Zhengwei</dc:creator>
  <cp:lastModifiedBy>Zhengwei Tong</cp:lastModifiedBy>
  <cp:revision>73</cp:revision>
  <dcterms:created xsi:type="dcterms:W3CDTF">2022-01-31T17:50:44Z</dcterms:created>
  <dcterms:modified xsi:type="dcterms:W3CDTF">2023-05-15T20:02:02Z</dcterms:modified>
</cp:coreProperties>
</file>